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9" r:id="rId5"/>
    <p:sldId id="281" r:id="rId6"/>
    <p:sldId id="280" r:id="rId7"/>
    <p:sldId id="268" r:id="rId8"/>
    <p:sldId id="256" r:id="rId9"/>
    <p:sldId id="278" r:id="rId10"/>
    <p:sldId id="258" r:id="rId11"/>
    <p:sldId id="272" r:id="rId12"/>
    <p:sldId id="274" r:id="rId13"/>
    <p:sldId id="275" r:id="rId14"/>
    <p:sldId id="273" r:id="rId15"/>
    <p:sldId id="27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DA2"/>
    <a:srgbClr val="011893"/>
    <a:srgbClr val="D5FC79"/>
    <a:srgbClr val="FFBC82"/>
    <a:srgbClr val="D883FF"/>
    <a:srgbClr val="FF7E79"/>
    <a:srgbClr val="FF8AD8"/>
    <a:srgbClr val="009193"/>
    <a:srgbClr val="B5FBAF"/>
    <a:srgbClr val="9C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8"/>
    <p:restoredTop sz="94555"/>
  </p:normalViewPr>
  <p:slideViewPr>
    <p:cSldViewPr snapToGrid="0">
      <p:cViewPr varScale="1">
        <p:scale>
          <a:sx n="81" d="100"/>
          <a:sy n="81" d="100"/>
        </p:scale>
        <p:origin x="3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BF3AD-4434-0743-A70C-863E7A22A234}"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94F65-6D71-B844-A7EF-7C94D595614A}" type="slidenum">
              <a:rPr lang="en-US" smtClean="0"/>
              <a:t>‹#›</a:t>
            </a:fld>
            <a:endParaRPr lang="en-US"/>
          </a:p>
        </p:txBody>
      </p:sp>
    </p:spTree>
    <p:extLst>
      <p:ext uri="{BB962C8B-B14F-4D97-AF65-F5344CB8AC3E}">
        <p14:creationId xmlns:p14="http://schemas.microsoft.com/office/powerpoint/2010/main" val="391620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4F65-6D71-B844-A7EF-7C94D595614A}" type="slidenum">
              <a:rPr lang="en-US" smtClean="0"/>
              <a:t>5</a:t>
            </a:fld>
            <a:endParaRPr lang="en-US"/>
          </a:p>
        </p:txBody>
      </p:sp>
    </p:spTree>
    <p:extLst>
      <p:ext uri="{BB962C8B-B14F-4D97-AF65-F5344CB8AC3E}">
        <p14:creationId xmlns:p14="http://schemas.microsoft.com/office/powerpoint/2010/main" val="265216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B773-63D3-405F-33E8-5A56D0C967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C5CA42-2F90-AA05-E18B-5A3965DB7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2C6BCB-A5E7-53C9-8D9E-511EFF18C1A1}"/>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5" name="Footer Placeholder 4">
            <a:extLst>
              <a:ext uri="{FF2B5EF4-FFF2-40B4-BE49-F238E27FC236}">
                <a16:creationId xmlns:a16="http://schemas.microsoft.com/office/drawing/2014/main" id="{A8C37674-F888-DC4E-6E09-EA5288463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9CBAA-0E2F-2E3D-F251-354F8CCEE7B2}"/>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5748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F0F0-ED5F-013D-1711-D5C75410873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64DFC2-EE96-5531-35DF-9C388E7FA1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D8D60E-9585-84AD-CE8C-35C9601589A4}"/>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5" name="Footer Placeholder 4">
            <a:extLst>
              <a:ext uri="{FF2B5EF4-FFF2-40B4-BE49-F238E27FC236}">
                <a16:creationId xmlns:a16="http://schemas.microsoft.com/office/drawing/2014/main" id="{1350B095-AAEA-92E1-22A7-BADAD2B2F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4D52C-58A9-2C99-73E2-C01B60BF7406}"/>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88285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A3364-A3FE-34A5-F432-9E26C138A92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43DE34-5133-82C6-C4D6-E1EAD35518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55D711-34F9-7EAA-98DE-113B127816E1}"/>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5" name="Footer Placeholder 4">
            <a:extLst>
              <a:ext uri="{FF2B5EF4-FFF2-40B4-BE49-F238E27FC236}">
                <a16:creationId xmlns:a16="http://schemas.microsoft.com/office/drawing/2014/main" id="{3A6164C7-BB7C-3CFD-20DE-D6C1261E2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A8485-22DD-AEDE-980C-FB37663CE59C}"/>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42738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CC4C-EBA3-5251-D772-1720DCDC86B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55560B-2802-743F-35FD-96E3626B1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BD2B1E-8052-D650-E680-6D6140F41799}"/>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5" name="Footer Placeholder 4">
            <a:extLst>
              <a:ext uri="{FF2B5EF4-FFF2-40B4-BE49-F238E27FC236}">
                <a16:creationId xmlns:a16="http://schemas.microsoft.com/office/drawing/2014/main" id="{94E4D028-86BB-166C-787D-03426F60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5BDD9-0F5F-9812-2A48-170B0A855B96}"/>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10836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0F43-7B88-8B53-BE32-BF75197C1F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CC6DED-1056-E097-FC4B-B8DCB2F94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5FA3D2-DF64-A7A5-6431-1858ECE24536}"/>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5" name="Footer Placeholder 4">
            <a:extLst>
              <a:ext uri="{FF2B5EF4-FFF2-40B4-BE49-F238E27FC236}">
                <a16:creationId xmlns:a16="http://schemas.microsoft.com/office/drawing/2014/main" id="{90A833D2-09F0-E6E2-EEAD-4B8E93D90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3FF6C-1A7B-3658-058D-7AD833FF325D}"/>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09854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7F44-1218-8715-8120-49EA7D87CA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62FF98-A279-7460-69E7-462DE63F86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B02B1A-AC8E-80A2-2A6C-B205EE8CD91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D7B204-A799-7788-857F-47708B1D5203}"/>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6" name="Footer Placeholder 5">
            <a:extLst>
              <a:ext uri="{FF2B5EF4-FFF2-40B4-BE49-F238E27FC236}">
                <a16:creationId xmlns:a16="http://schemas.microsoft.com/office/drawing/2014/main" id="{779B75DE-64CE-5F23-B199-42D81B762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6ADF-6DC0-FE8D-9136-8D33DB8388BF}"/>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67510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E19F-C68D-003D-582B-0615A1BDD8E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E23BC4-4EC7-2F24-9C0A-9EDC960DA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87227B-8BF1-64AC-8D87-2891307057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6DC751-53B0-0332-8FB7-0F08B1EFD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30D54B-B6C7-93FD-30D7-F419E89967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8A59D09-7CE6-C05B-FD94-EBAADB1352B1}"/>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8" name="Footer Placeholder 7">
            <a:extLst>
              <a:ext uri="{FF2B5EF4-FFF2-40B4-BE49-F238E27FC236}">
                <a16:creationId xmlns:a16="http://schemas.microsoft.com/office/drawing/2014/main" id="{9BC7C587-F958-82BD-3146-4B50F5987E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770A1-0141-7583-57E7-57A8A61893B2}"/>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372390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3252-3036-3955-2352-828003743C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DE799C-A21D-345B-423D-D608AD00BC17}"/>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4" name="Footer Placeholder 3">
            <a:extLst>
              <a:ext uri="{FF2B5EF4-FFF2-40B4-BE49-F238E27FC236}">
                <a16:creationId xmlns:a16="http://schemas.microsoft.com/office/drawing/2014/main" id="{4A6640A9-C8C5-1851-5566-949569758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B12EF7-E41A-F01F-A923-8DCD0221AEE3}"/>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22131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3F016-3A1E-0E1D-3199-6623304C697A}"/>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3" name="Footer Placeholder 2">
            <a:extLst>
              <a:ext uri="{FF2B5EF4-FFF2-40B4-BE49-F238E27FC236}">
                <a16:creationId xmlns:a16="http://schemas.microsoft.com/office/drawing/2014/main" id="{014819B0-7B42-9209-469F-D7D37B9BF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6C3F9C-A023-3A14-9EA0-764672B62B83}"/>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143944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6021-D9A5-A712-8A3B-BA9C4C960A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FA70AB2-6801-A006-F49A-91F913CD9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17E310-06EF-7733-59AD-AFCB8E685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2D542A-E8D9-8ABB-1433-7019DC381993}"/>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6" name="Footer Placeholder 5">
            <a:extLst>
              <a:ext uri="{FF2B5EF4-FFF2-40B4-BE49-F238E27FC236}">
                <a16:creationId xmlns:a16="http://schemas.microsoft.com/office/drawing/2014/main" id="{ACEB9A10-5947-460A-A222-9A008A307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3BCB5-8E3E-3096-A254-91E13555C44B}"/>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4034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5377-4DA3-4170-A0BF-B1A638ACC4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938CFD-6F09-3020-0105-F9926CA42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B57F2E-F728-3D99-174F-90208B85A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049622-B502-96D7-C3D5-37DD23D4FCFC}"/>
              </a:ext>
            </a:extLst>
          </p:cNvPr>
          <p:cNvSpPr>
            <a:spLocks noGrp="1"/>
          </p:cNvSpPr>
          <p:nvPr>
            <p:ph type="dt" sz="half" idx="10"/>
          </p:nvPr>
        </p:nvSpPr>
        <p:spPr/>
        <p:txBody>
          <a:bodyPr/>
          <a:lstStyle/>
          <a:p>
            <a:fld id="{BA5F9241-AE8C-AB48-93FF-34025E95237A}" type="datetimeFigureOut">
              <a:rPr lang="en-US" smtClean="0"/>
              <a:t>1/19/2026</a:t>
            </a:fld>
            <a:endParaRPr lang="en-US"/>
          </a:p>
        </p:txBody>
      </p:sp>
      <p:sp>
        <p:nvSpPr>
          <p:cNvPr id="6" name="Footer Placeholder 5">
            <a:extLst>
              <a:ext uri="{FF2B5EF4-FFF2-40B4-BE49-F238E27FC236}">
                <a16:creationId xmlns:a16="http://schemas.microsoft.com/office/drawing/2014/main" id="{F6D1662B-DD2D-6557-48A6-239850041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EC84A-2004-F915-F847-47DAB3A26163}"/>
              </a:ext>
            </a:extLst>
          </p:cNvPr>
          <p:cNvSpPr>
            <a:spLocks noGrp="1"/>
          </p:cNvSpPr>
          <p:nvPr>
            <p:ph type="sldNum" sz="quarter" idx="12"/>
          </p:nvPr>
        </p:nvSpPr>
        <p:spPr/>
        <p:txBody>
          <a:bodyPr/>
          <a:lstStyle/>
          <a:p>
            <a:fld id="{135723D5-093B-2B40-A782-1164FA87A260}" type="slidenum">
              <a:rPr lang="en-US" smtClean="0"/>
              <a:t>‹#›</a:t>
            </a:fld>
            <a:endParaRPr lang="en-US"/>
          </a:p>
        </p:txBody>
      </p:sp>
    </p:spTree>
    <p:extLst>
      <p:ext uri="{BB962C8B-B14F-4D97-AF65-F5344CB8AC3E}">
        <p14:creationId xmlns:p14="http://schemas.microsoft.com/office/powerpoint/2010/main" val="420007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A22B3-03F6-1855-4B39-2AB3C66B0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2F913C-F2F4-DA58-1448-D02F8D2B8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5D7DA2-F07B-F73D-EE1B-F9E75B544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F9241-AE8C-AB48-93FF-34025E95237A}" type="datetimeFigureOut">
              <a:rPr lang="en-US" smtClean="0"/>
              <a:t>1/19/2026</a:t>
            </a:fld>
            <a:endParaRPr lang="en-US"/>
          </a:p>
        </p:txBody>
      </p:sp>
      <p:sp>
        <p:nvSpPr>
          <p:cNvPr id="5" name="Footer Placeholder 4">
            <a:extLst>
              <a:ext uri="{FF2B5EF4-FFF2-40B4-BE49-F238E27FC236}">
                <a16:creationId xmlns:a16="http://schemas.microsoft.com/office/drawing/2014/main" id="{211CDFD0-E082-F53C-390A-2117C25CB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436CE1-98F6-61D5-3A54-1F839D7B2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723D5-093B-2B40-A782-1164FA87A260}" type="slidenum">
              <a:rPr lang="en-US" smtClean="0"/>
              <a:t>‹#›</a:t>
            </a:fld>
            <a:endParaRPr lang="en-US"/>
          </a:p>
        </p:txBody>
      </p:sp>
    </p:spTree>
    <p:extLst>
      <p:ext uri="{BB962C8B-B14F-4D97-AF65-F5344CB8AC3E}">
        <p14:creationId xmlns:p14="http://schemas.microsoft.com/office/powerpoint/2010/main" val="1733198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plant&#10;&#10;Description automatically generated">
            <a:extLst>
              <a:ext uri="{FF2B5EF4-FFF2-40B4-BE49-F238E27FC236}">
                <a16:creationId xmlns:a16="http://schemas.microsoft.com/office/drawing/2014/main" id="{945D2574-32D7-603F-D500-65FEF1A62FA8}"/>
              </a:ext>
            </a:extLst>
          </p:cNvPr>
          <p:cNvPicPr>
            <a:picLocks noChangeAspect="1"/>
          </p:cNvPicPr>
          <p:nvPr/>
        </p:nvPicPr>
        <p:blipFill>
          <a:blip r:embed="rId2"/>
          <a:stretch>
            <a:fillRect/>
          </a:stretch>
        </p:blipFill>
        <p:spPr>
          <a:xfrm>
            <a:off x="2959963" y="191486"/>
            <a:ext cx="6153504" cy="6410530"/>
          </a:xfrm>
          <a:prstGeom prst="rect">
            <a:avLst/>
          </a:prstGeom>
        </p:spPr>
      </p:pic>
      <p:sp>
        <p:nvSpPr>
          <p:cNvPr id="7" name="Oval 6">
            <a:extLst>
              <a:ext uri="{FF2B5EF4-FFF2-40B4-BE49-F238E27FC236}">
                <a16:creationId xmlns:a16="http://schemas.microsoft.com/office/drawing/2014/main" id="{D0729409-DD6A-2FA2-93CF-2E80F56D334F}"/>
              </a:ext>
            </a:extLst>
          </p:cNvPr>
          <p:cNvSpPr/>
          <p:nvPr/>
        </p:nvSpPr>
        <p:spPr>
          <a:xfrm>
            <a:off x="3550228" y="4696689"/>
            <a:ext cx="5091543" cy="304802"/>
          </a:xfrm>
          <a:prstGeom prst="ellipse">
            <a:avLst/>
          </a:prstGeom>
          <a:solidFill>
            <a:schemeClr val="accent1">
              <a:lumMod val="60000"/>
              <a:lumOff val="40000"/>
              <a:alpha val="30588"/>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DEBEA92-DEE3-8318-ED0D-3D3061D23A9D}"/>
              </a:ext>
            </a:extLst>
          </p:cNvPr>
          <p:cNvSpPr/>
          <p:nvPr/>
        </p:nvSpPr>
        <p:spPr>
          <a:xfrm>
            <a:off x="2701636" y="5421831"/>
            <a:ext cx="1444337"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Citizenship</a:t>
            </a:r>
          </a:p>
        </p:txBody>
      </p:sp>
      <p:sp>
        <p:nvSpPr>
          <p:cNvPr id="10" name="Rounded Rectangle 9">
            <a:extLst>
              <a:ext uri="{FF2B5EF4-FFF2-40B4-BE49-F238E27FC236}">
                <a16:creationId xmlns:a16="http://schemas.microsoft.com/office/drawing/2014/main" id="{ED4BA742-346D-DC2E-8715-51A9613BB064}"/>
              </a:ext>
            </a:extLst>
          </p:cNvPr>
          <p:cNvSpPr/>
          <p:nvPr/>
        </p:nvSpPr>
        <p:spPr>
          <a:xfrm>
            <a:off x="2144323" y="6150598"/>
            <a:ext cx="2410691" cy="524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Character Development</a:t>
            </a:r>
          </a:p>
        </p:txBody>
      </p:sp>
      <p:sp>
        <p:nvSpPr>
          <p:cNvPr id="11" name="Rounded Rectangle 10">
            <a:extLst>
              <a:ext uri="{FF2B5EF4-FFF2-40B4-BE49-F238E27FC236}">
                <a16:creationId xmlns:a16="http://schemas.microsoft.com/office/drawing/2014/main" id="{D9D4407A-A155-8D91-DCEE-5A6D95BEF0A4}"/>
              </a:ext>
            </a:extLst>
          </p:cNvPr>
          <p:cNvSpPr/>
          <p:nvPr/>
        </p:nvSpPr>
        <p:spPr>
          <a:xfrm>
            <a:off x="4462896" y="5620497"/>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SMSC</a:t>
            </a:r>
          </a:p>
        </p:txBody>
      </p:sp>
      <p:sp>
        <p:nvSpPr>
          <p:cNvPr id="12" name="Rounded Rectangle 11">
            <a:extLst>
              <a:ext uri="{FF2B5EF4-FFF2-40B4-BE49-F238E27FC236}">
                <a16:creationId xmlns:a16="http://schemas.microsoft.com/office/drawing/2014/main" id="{2E6D3B20-ED2A-4440-CA86-B81A1B58B0DB}"/>
              </a:ext>
            </a:extLst>
          </p:cNvPr>
          <p:cNvSpPr/>
          <p:nvPr/>
        </p:nvSpPr>
        <p:spPr>
          <a:xfrm>
            <a:off x="7574975" y="5966861"/>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RSE</a:t>
            </a:r>
          </a:p>
        </p:txBody>
      </p:sp>
      <p:sp>
        <p:nvSpPr>
          <p:cNvPr id="13" name="Rounded Rectangle 12">
            <a:extLst>
              <a:ext uri="{FF2B5EF4-FFF2-40B4-BE49-F238E27FC236}">
                <a16:creationId xmlns:a16="http://schemas.microsoft.com/office/drawing/2014/main" id="{716E7327-FBEB-EB85-4FDE-29A0F7296E7D}"/>
              </a:ext>
            </a:extLst>
          </p:cNvPr>
          <p:cNvSpPr/>
          <p:nvPr/>
        </p:nvSpPr>
        <p:spPr>
          <a:xfrm>
            <a:off x="7758547" y="5454240"/>
            <a:ext cx="1731817" cy="304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British Values</a:t>
            </a:r>
          </a:p>
        </p:txBody>
      </p:sp>
      <p:sp>
        <p:nvSpPr>
          <p:cNvPr id="14" name="Rounded Rectangle 13">
            <a:extLst>
              <a:ext uri="{FF2B5EF4-FFF2-40B4-BE49-F238E27FC236}">
                <a16:creationId xmlns:a16="http://schemas.microsoft.com/office/drawing/2014/main" id="{04DAA052-4810-0A4E-3378-39ABB5D70FFD}"/>
              </a:ext>
            </a:extLst>
          </p:cNvPr>
          <p:cNvSpPr/>
          <p:nvPr/>
        </p:nvSpPr>
        <p:spPr>
          <a:xfrm>
            <a:off x="5680367" y="6072993"/>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PSHE</a:t>
            </a:r>
          </a:p>
        </p:txBody>
      </p:sp>
      <p:sp>
        <p:nvSpPr>
          <p:cNvPr id="15" name="Rounded Rectangle 14">
            <a:extLst>
              <a:ext uri="{FF2B5EF4-FFF2-40B4-BE49-F238E27FC236}">
                <a16:creationId xmlns:a16="http://schemas.microsoft.com/office/drawing/2014/main" id="{02FC20A7-9C7C-4B71-4E6C-A59B262A1DF2}"/>
              </a:ext>
            </a:extLst>
          </p:cNvPr>
          <p:cNvSpPr/>
          <p:nvPr/>
        </p:nvSpPr>
        <p:spPr>
          <a:xfrm>
            <a:off x="6499515" y="5588085"/>
            <a:ext cx="942109" cy="3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t>
            </a:r>
          </a:p>
        </p:txBody>
      </p:sp>
      <p:sp>
        <p:nvSpPr>
          <p:cNvPr id="16" name="Rounded Rectangle 15">
            <a:extLst>
              <a:ext uri="{FF2B5EF4-FFF2-40B4-BE49-F238E27FC236}">
                <a16:creationId xmlns:a16="http://schemas.microsoft.com/office/drawing/2014/main" id="{7574E650-F444-65D2-62F6-B7529B83DED9}"/>
              </a:ext>
            </a:extLst>
          </p:cNvPr>
          <p:cNvSpPr/>
          <p:nvPr/>
        </p:nvSpPr>
        <p:spPr>
          <a:xfrm>
            <a:off x="2195083" y="3271477"/>
            <a:ext cx="1228721" cy="41897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Excellence</a:t>
            </a:r>
          </a:p>
        </p:txBody>
      </p:sp>
      <p:sp>
        <p:nvSpPr>
          <p:cNvPr id="17" name="Rounded Rectangle 16">
            <a:extLst>
              <a:ext uri="{FF2B5EF4-FFF2-40B4-BE49-F238E27FC236}">
                <a16:creationId xmlns:a16="http://schemas.microsoft.com/office/drawing/2014/main" id="{89337274-E311-2D39-DA1D-F844915F95B6}"/>
              </a:ext>
            </a:extLst>
          </p:cNvPr>
          <p:cNvSpPr/>
          <p:nvPr/>
        </p:nvSpPr>
        <p:spPr>
          <a:xfrm rot="20569496">
            <a:off x="3482403" y="2504909"/>
            <a:ext cx="1260027" cy="4435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Positivity</a:t>
            </a:r>
          </a:p>
        </p:txBody>
      </p:sp>
      <p:sp>
        <p:nvSpPr>
          <p:cNvPr id="19" name="Rounded Rectangle 18">
            <a:extLst>
              <a:ext uri="{FF2B5EF4-FFF2-40B4-BE49-F238E27FC236}">
                <a16:creationId xmlns:a16="http://schemas.microsoft.com/office/drawing/2014/main" id="{4EA5F96D-7D7A-26D1-37CD-8A83FFC507C5}"/>
              </a:ext>
            </a:extLst>
          </p:cNvPr>
          <p:cNvSpPr/>
          <p:nvPr/>
        </p:nvSpPr>
        <p:spPr>
          <a:xfrm>
            <a:off x="2105891" y="1801232"/>
            <a:ext cx="1444337" cy="3325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Self-Aware</a:t>
            </a:r>
          </a:p>
        </p:txBody>
      </p:sp>
      <p:sp>
        <p:nvSpPr>
          <p:cNvPr id="20" name="Rounded Rectangle 19">
            <a:extLst>
              <a:ext uri="{FF2B5EF4-FFF2-40B4-BE49-F238E27FC236}">
                <a16:creationId xmlns:a16="http://schemas.microsoft.com/office/drawing/2014/main" id="{8F1F3442-2787-13C8-9814-F5F4D97CC80D}"/>
              </a:ext>
            </a:extLst>
          </p:cNvPr>
          <p:cNvSpPr/>
          <p:nvPr/>
        </p:nvSpPr>
        <p:spPr>
          <a:xfrm rot="577870">
            <a:off x="7431235" y="565257"/>
            <a:ext cx="1731817" cy="65672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Communication</a:t>
            </a:r>
          </a:p>
        </p:txBody>
      </p:sp>
      <p:sp>
        <p:nvSpPr>
          <p:cNvPr id="21" name="Rounded Rectangle 20">
            <a:extLst>
              <a:ext uri="{FF2B5EF4-FFF2-40B4-BE49-F238E27FC236}">
                <a16:creationId xmlns:a16="http://schemas.microsoft.com/office/drawing/2014/main" id="{CF4AD61C-5E1F-8BFE-56B6-DBDE09C88048}"/>
              </a:ext>
            </a:extLst>
          </p:cNvPr>
          <p:cNvSpPr/>
          <p:nvPr/>
        </p:nvSpPr>
        <p:spPr>
          <a:xfrm>
            <a:off x="8085613" y="1701543"/>
            <a:ext cx="1286181" cy="4321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Teamwork</a:t>
            </a:r>
          </a:p>
        </p:txBody>
      </p:sp>
      <p:sp>
        <p:nvSpPr>
          <p:cNvPr id="22" name="Rounded Rectangle 21">
            <a:extLst>
              <a:ext uri="{FF2B5EF4-FFF2-40B4-BE49-F238E27FC236}">
                <a16:creationId xmlns:a16="http://schemas.microsoft.com/office/drawing/2014/main" id="{0E703225-974F-E579-CCFA-D15AEB4AA0D7}"/>
              </a:ext>
            </a:extLst>
          </p:cNvPr>
          <p:cNvSpPr/>
          <p:nvPr/>
        </p:nvSpPr>
        <p:spPr>
          <a:xfrm>
            <a:off x="5159759" y="3743281"/>
            <a:ext cx="1753911" cy="59672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40000"/>
                    <a:lumOff val="60000"/>
                  </a:schemeClr>
                </a:solidFill>
              </a:rPr>
              <a:t>Personal Development</a:t>
            </a:r>
          </a:p>
        </p:txBody>
      </p:sp>
      <p:sp>
        <p:nvSpPr>
          <p:cNvPr id="23" name="Rounded Rectangle 22">
            <a:extLst>
              <a:ext uri="{FF2B5EF4-FFF2-40B4-BE49-F238E27FC236}">
                <a16:creationId xmlns:a16="http://schemas.microsoft.com/office/drawing/2014/main" id="{10F2F839-075A-B621-882E-5244B9B14298}"/>
              </a:ext>
            </a:extLst>
          </p:cNvPr>
          <p:cNvSpPr/>
          <p:nvPr/>
        </p:nvSpPr>
        <p:spPr>
          <a:xfrm rot="846983">
            <a:off x="3064077" y="891643"/>
            <a:ext cx="1155326" cy="42403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Resilience</a:t>
            </a:r>
          </a:p>
        </p:txBody>
      </p:sp>
      <p:sp>
        <p:nvSpPr>
          <p:cNvPr id="24" name="Rounded Rectangle 23">
            <a:extLst>
              <a:ext uri="{FF2B5EF4-FFF2-40B4-BE49-F238E27FC236}">
                <a16:creationId xmlns:a16="http://schemas.microsoft.com/office/drawing/2014/main" id="{F13EB2C1-4754-C80C-EF4F-6E4403C15685}"/>
              </a:ext>
            </a:extLst>
          </p:cNvPr>
          <p:cNvSpPr/>
          <p:nvPr/>
        </p:nvSpPr>
        <p:spPr>
          <a:xfrm rot="20842476">
            <a:off x="8568456" y="2586489"/>
            <a:ext cx="1485838" cy="5400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Happiness</a:t>
            </a:r>
          </a:p>
        </p:txBody>
      </p:sp>
      <p:sp>
        <p:nvSpPr>
          <p:cNvPr id="25" name="Rounded Rectangle 24">
            <a:extLst>
              <a:ext uri="{FF2B5EF4-FFF2-40B4-BE49-F238E27FC236}">
                <a16:creationId xmlns:a16="http://schemas.microsoft.com/office/drawing/2014/main" id="{90C0C6F2-C9D2-C48A-5CA6-53C157ED570E}"/>
              </a:ext>
            </a:extLst>
          </p:cNvPr>
          <p:cNvSpPr/>
          <p:nvPr/>
        </p:nvSpPr>
        <p:spPr>
          <a:xfrm>
            <a:off x="8577373" y="3743281"/>
            <a:ext cx="1664278" cy="6788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Independence</a:t>
            </a:r>
          </a:p>
        </p:txBody>
      </p:sp>
      <p:sp>
        <p:nvSpPr>
          <p:cNvPr id="26" name="Rounded Rectangle 25">
            <a:extLst>
              <a:ext uri="{FF2B5EF4-FFF2-40B4-BE49-F238E27FC236}">
                <a16:creationId xmlns:a16="http://schemas.microsoft.com/office/drawing/2014/main" id="{24AB327E-54A6-C872-F0D1-3158D620C4F5}"/>
              </a:ext>
            </a:extLst>
          </p:cNvPr>
          <p:cNvSpPr/>
          <p:nvPr/>
        </p:nvSpPr>
        <p:spPr>
          <a:xfrm rot="20886347">
            <a:off x="5042666" y="655487"/>
            <a:ext cx="1444337" cy="5638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Growth Mindset</a:t>
            </a:r>
          </a:p>
        </p:txBody>
      </p:sp>
      <p:sp>
        <p:nvSpPr>
          <p:cNvPr id="27" name="Rounded Rectangle 26">
            <a:extLst>
              <a:ext uri="{FF2B5EF4-FFF2-40B4-BE49-F238E27FC236}">
                <a16:creationId xmlns:a16="http://schemas.microsoft.com/office/drawing/2014/main" id="{9A0A2E45-FD87-B7F3-0E3C-C43C1B0500F4}"/>
              </a:ext>
            </a:extLst>
          </p:cNvPr>
          <p:cNvSpPr/>
          <p:nvPr/>
        </p:nvSpPr>
        <p:spPr>
          <a:xfrm rot="1226734">
            <a:off x="6538249" y="1485186"/>
            <a:ext cx="1338755" cy="73476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High Aspirations</a:t>
            </a:r>
          </a:p>
        </p:txBody>
      </p:sp>
    </p:spTree>
    <p:extLst>
      <p:ext uri="{BB962C8B-B14F-4D97-AF65-F5344CB8AC3E}">
        <p14:creationId xmlns:p14="http://schemas.microsoft.com/office/powerpoint/2010/main" val="26523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83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568416" y="442670"/>
            <a:ext cx="2871095" cy="2127124"/>
          </a:xfrm>
        </p:spPr>
        <p:txBody>
          <a:bodyPr anchor="t">
            <a:normAutofit/>
          </a:bodyPr>
          <a:lstStyle/>
          <a:p>
            <a:pPr algn="ctr"/>
            <a:r>
              <a:rPr lang="en-US" sz="3600" dirty="0">
                <a:solidFill>
                  <a:srgbClr val="002060"/>
                </a:solidFill>
              </a:rPr>
              <a:t>SMSC</a:t>
            </a:r>
          </a:p>
        </p:txBody>
      </p:sp>
      <p:sp>
        <p:nvSpPr>
          <p:cNvPr id="4" name="Content Placeholder 2">
            <a:extLst>
              <a:ext uri="{FF2B5EF4-FFF2-40B4-BE49-F238E27FC236}">
                <a16:creationId xmlns:a16="http://schemas.microsoft.com/office/drawing/2014/main" id="{C03A7A02-4D94-D1A8-1F56-AAFA85CCEBE5}"/>
              </a:ext>
            </a:extLst>
          </p:cNvPr>
          <p:cNvSpPr txBox="1">
            <a:spLocks/>
          </p:cNvSpPr>
          <p:nvPr/>
        </p:nvSpPr>
        <p:spPr>
          <a:xfrm>
            <a:off x="4265756" y="-28284"/>
            <a:ext cx="7064086" cy="43638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latin typeface="+mj-lt"/>
              </a:rPr>
              <a:t>Spiritual</a:t>
            </a:r>
          </a:p>
          <a:p>
            <a:pPr marL="400050" lvl="1" indent="-220663"/>
            <a:r>
              <a:rPr lang="en-US" sz="1200" dirty="0">
                <a:solidFill>
                  <a:schemeClr val="bg1"/>
                </a:solidFill>
                <a:latin typeface="+mj-lt"/>
              </a:rPr>
              <a:t>PSHE  Curriculum: VIPs. Y1/Y3/Y5, One World Y1/Y3/Y5 , Diverse World Y1/Y3/Y5</a:t>
            </a:r>
          </a:p>
          <a:p>
            <a:pPr marL="400050" lvl="1" indent="-220663"/>
            <a:r>
              <a:rPr lang="en-US" sz="1200" dirty="0">
                <a:solidFill>
                  <a:schemeClr val="bg1"/>
                </a:solidFill>
                <a:latin typeface="+mj-lt"/>
              </a:rPr>
              <a:t>Links with other schools</a:t>
            </a:r>
          </a:p>
          <a:p>
            <a:pPr marL="400050" lvl="1" indent="-220663"/>
            <a:r>
              <a:rPr lang="en-US" sz="1200" dirty="0">
                <a:solidFill>
                  <a:schemeClr val="bg1"/>
                </a:solidFill>
                <a:latin typeface="+mj-lt"/>
              </a:rPr>
              <a:t>Rewards and Praise</a:t>
            </a:r>
          </a:p>
          <a:p>
            <a:pPr marL="400050" lvl="1" indent="-220663"/>
            <a:r>
              <a:rPr lang="en-US" sz="1200" dirty="0">
                <a:solidFill>
                  <a:schemeClr val="bg1"/>
                </a:solidFill>
                <a:latin typeface="+mj-lt"/>
              </a:rPr>
              <a:t>Assemblies</a:t>
            </a:r>
          </a:p>
          <a:p>
            <a:pPr marL="400050" lvl="1" indent="-220663"/>
            <a:r>
              <a:rPr lang="en-US" sz="1200" dirty="0">
                <a:solidFill>
                  <a:schemeClr val="bg1"/>
                </a:solidFill>
                <a:latin typeface="+mj-lt"/>
              </a:rPr>
              <a:t>Visits to place of worship</a:t>
            </a:r>
          </a:p>
          <a:p>
            <a:pPr marL="400050" lvl="1" indent="-220663"/>
            <a:r>
              <a:rPr lang="en-US" sz="1200" dirty="0">
                <a:solidFill>
                  <a:schemeClr val="bg1"/>
                </a:solidFill>
                <a:latin typeface="+mj-lt"/>
              </a:rPr>
              <a:t>Easter/Christmas/Harvest Services in school</a:t>
            </a:r>
          </a:p>
          <a:p>
            <a:pPr marL="400050" lvl="1" indent="-220663"/>
            <a:r>
              <a:rPr lang="en-US" sz="1200" dirty="0">
                <a:solidFill>
                  <a:schemeClr val="bg1"/>
                </a:solidFill>
                <a:latin typeface="+mj-lt"/>
              </a:rPr>
              <a:t>Themed afternoons</a:t>
            </a:r>
          </a:p>
          <a:p>
            <a:pPr marL="400050" lvl="1" indent="-220663"/>
            <a:r>
              <a:rPr lang="en-US" sz="1200" dirty="0">
                <a:solidFill>
                  <a:schemeClr val="bg1"/>
                </a:solidFill>
                <a:latin typeface="+mj-lt"/>
              </a:rPr>
              <a:t>Educational visits that inspire awe and wonder – Y6 Cathedral, Y3 Sealife Centre, Y5 Young Voices Y1 Space Centre</a:t>
            </a:r>
          </a:p>
          <a:p>
            <a:pPr marL="400050" lvl="1" indent="-220663"/>
            <a:r>
              <a:rPr lang="en-US" sz="1200" dirty="0">
                <a:solidFill>
                  <a:schemeClr val="bg1"/>
                </a:solidFill>
                <a:latin typeface="+mj-lt"/>
              </a:rPr>
              <a:t>Residentials</a:t>
            </a:r>
          </a:p>
          <a:p>
            <a:pPr marL="400050" lvl="1" indent="-220663"/>
            <a:r>
              <a:rPr lang="en-US" sz="1200" dirty="0">
                <a:solidFill>
                  <a:schemeClr val="bg1"/>
                </a:solidFill>
                <a:latin typeface="+mj-lt"/>
              </a:rPr>
              <a:t>RE Curriculum</a:t>
            </a:r>
          </a:p>
        </p:txBody>
      </p:sp>
      <p:sp>
        <p:nvSpPr>
          <p:cNvPr id="7" name="Content Placeholder 3">
            <a:extLst>
              <a:ext uri="{FF2B5EF4-FFF2-40B4-BE49-F238E27FC236}">
                <a16:creationId xmlns:a16="http://schemas.microsoft.com/office/drawing/2014/main" id="{094C1F91-3271-CCD4-08A6-297616450F41}"/>
              </a:ext>
            </a:extLst>
          </p:cNvPr>
          <p:cNvSpPr>
            <a:spLocks noGrp="1"/>
          </p:cNvSpPr>
          <p:nvPr>
            <p:ph sz="half" idx="2"/>
          </p:nvPr>
        </p:nvSpPr>
        <p:spPr>
          <a:xfrm>
            <a:off x="6096000" y="2888385"/>
            <a:ext cx="7737139" cy="3969615"/>
          </a:xfrm>
        </p:spPr>
        <p:txBody>
          <a:bodyPr>
            <a:noAutofit/>
          </a:bodyPr>
          <a:lstStyle/>
          <a:p>
            <a:pPr marL="0" indent="0">
              <a:buNone/>
            </a:pPr>
            <a:r>
              <a:rPr lang="en-US" sz="1200" b="1" dirty="0">
                <a:solidFill>
                  <a:schemeClr val="bg1"/>
                </a:solidFill>
                <a:latin typeface="+mj-lt"/>
              </a:rPr>
              <a:t>Moral </a:t>
            </a:r>
          </a:p>
          <a:p>
            <a:r>
              <a:rPr lang="en-US" sz="1200" dirty="0">
                <a:solidFill>
                  <a:schemeClr val="bg1"/>
                </a:solidFill>
                <a:latin typeface="+mj-lt"/>
              </a:rPr>
              <a:t>PSHE Curriculum</a:t>
            </a:r>
          </a:p>
          <a:p>
            <a:r>
              <a:rPr lang="en-US" sz="1200" dirty="0">
                <a:solidFill>
                  <a:schemeClr val="bg1"/>
                </a:solidFill>
                <a:latin typeface="+mj-lt"/>
              </a:rPr>
              <a:t>British Values Assemblies and Lessons  – Rule of Law</a:t>
            </a:r>
          </a:p>
          <a:p>
            <a:r>
              <a:rPr lang="en-US" sz="1200" dirty="0">
                <a:solidFill>
                  <a:schemeClr val="bg1"/>
                </a:solidFill>
                <a:latin typeface="+mj-lt"/>
              </a:rPr>
              <a:t>School Vision</a:t>
            </a:r>
          </a:p>
          <a:p>
            <a:r>
              <a:rPr lang="en-US" sz="1200" dirty="0">
                <a:solidFill>
                  <a:schemeClr val="bg1"/>
                </a:solidFill>
                <a:latin typeface="+mj-lt"/>
              </a:rPr>
              <a:t>Assemblies / Collective Worships</a:t>
            </a:r>
          </a:p>
          <a:p>
            <a:r>
              <a:rPr lang="en-US" sz="1200" dirty="0">
                <a:solidFill>
                  <a:schemeClr val="bg1"/>
                </a:solidFill>
                <a:latin typeface="+mj-lt"/>
              </a:rPr>
              <a:t>Visitors – </a:t>
            </a:r>
            <a:r>
              <a:rPr lang="en-US" sz="1200" dirty="0" err="1">
                <a:solidFill>
                  <a:schemeClr val="bg1"/>
                </a:solidFill>
                <a:latin typeface="+mj-lt"/>
              </a:rPr>
              <a:t>e.g</a:t>
            </a:r>
            <a:r>
              <a:rPr lang="en-US" sz="1200" dirty="0">
                <a:solidFill>
                  <a:schemeClr val="bg1"/>
                </a:solidFill>
                <a:latin typeface="+mj-lt"/>
              </a:rPr>
              <a:t> Police, Diversity Team, AOB Busters, NSPCC, Fire Safety,</a:t>
            </a:r>
          </a:p>
          <a:p>
            <a:r>
              <a:rPr lang="en-US" sz="1200" dirty="0">
                <a:solidFill>
                  <a:schemeClr val="bg1"/>
                </a:solidFill>
                <a:latin typeface="+mj-lt"/>
              </a:rPr>
              <a:t>Charity Themed Days – Oxfam Unwrapped, Show Racism the Red, Children in Need, Ukraine Day, Syria Turkey Earthquake Appeal, </a:t>
            </a:r>
            <a:r>
              <a:rPr lang="en-US" sz="1200" dirty="0" err="1">
                <a:solidFill>
                  <a:schemeClr val="bg1"/>
                </a:solidFill>
                <a:latin typeface="+mj-lt"/>
              </a:rPr>
              <a:t>Macmillian</a:t>
            </a:r>
            <a:r>
              <a:rPr lang="en-US" sz="1200" dirty="0">
                <a:solidFill>
                  <a:schemeClr val="bg1"/>
                </a:solidFill>
                <a:latin typeface="+mj-lt"/>
              </a:rPr>
              <a:t> Coffee Mornings</a:t>
            </a:r>
          </a:p>
          <a:p>
            <a:r>
              <a:rPr lang="en-US" sz="1200" dirty="0">
                <a:solidFill>
                  <a:schemeClr val="bg1"/>
                </a:solidFill>
                <a:latin typeface="+mj-lt"/>
              </a:rPr>
              <a:t>School Behaviour Policy and School Rules</a:t>
            </a:r>
          </a:p>
          <a:p>
            <a:r>
              <a:rPr lang="en-US" sz="1200" dirty="0">
                <a:solidFill>
                  <a:schemeClr val="bg1"/>
                </a:solidFill>
                <a:latin typeface="+mj-lt"/>
              </a:rPr>
              <a:t>Class Charters</a:t>
            </a:r>
          </a:p>
          <a:p>
            <a:r>
              <a:rPr lang="en-US" sz="1200" dirty="0">
                <a:solidFill>
                  <a:schemeClr val="bg1"/>
                </a:solidFill>
                <a:latin typeface="+mj-lt"/>
              </a:rPr>
              <a:t>Anti-Bullying Policy and  Ambassadors</a:t>
            </a:r>
          </a:p>
          <a:p>
            <a:r>
              <a:rPr lang="en-US" sz="1200" dirty="0">
                <a:solidFill>
                  <a:schemeClr val="bg1"/>
                </a:solidFill>
                <a:latin typeface="+mj-lt"/>
              </a:rPr>
              <a:t>E-safety units and Internet Safety</a:t>
            </a:r>
          </a:p>
          <a:p>
            <a:r>
              <a:rPr lang="en-US" sz="1200" dirty="0">
                <a:solidFill>
                  <a:schemeClr val="bg1"/>
                </a:solidFill>
                <a:latin typeface="+mj-lt"/>
              </a:rPr>
              <a:t>Protected </a:t>
            </a:r>
            <a:r>
              <a:rPr lang="en-US" sz="1200" dirty="0" err="1">
                <a:solidFill>
                  <a:schemeClr val="bg1"/>
                </a:solidFill>
                <a:latin typeface="+mj-lt"/>
              </a:rPr>
              <a:t>Characterstics</a:t>
            </a:r>
            <a:endParaRPr lang="en-US" sz="1200" dirty="0">
              <a:solidFill>
                <a:schemeClr val="bg1"/>
              </a:solidFill>
              <a:latin typeface="+mj-lt"/>
            </a:endParaRPr>
          </a:p>
          <a:p>
            <a:r>
              <a:rPr lang="en-US" sz="1200" dirty="0">
                <a:solidFill>
                  <a:schemeClr val="bg1"/>
                </a:solidFill>
                <a:latin typeface="+mj-lt"/>
              </a:rPr>
              <a:t>School Council Training</a:t>
            </a:r>
          </a:p>
        </p:txBody>
      </p:sp>
      <p:pic>
        <p:nvPicPr>
          <p:cNvPr id="8" name="Picture 7" descr="Logo, company name&#10;&#10;Description automatically generated">
            <a:extLst>
              <a:ext uri="{FF2B5EF4-FFF2-40B4-BE49-F238E27FC236}">
                <a16:creationId xmlns:a16="http://schemas.microsoft.com/office/drawing/2014/main" id="{70B2A1AC-92F3-B839-B177-B0423F397434}"/>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21433679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83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543589" y="470380"/>
            <a:ext cx="2871095" cy="2127124"/>
          </a:xfrm>
        </p:spPr>
        <p:txBody>
          <a:bodyPr anchor="t">
            <a:normAutofit/>
          </a:bodyPr>
          <a:lstStyle/>
          <a:p>
            <a:pPr algn="ctr"/>
            <a:r>
              <a:rPr lang="en-US" sz="3600" dirty="0">
                <a:solidFill>
                  <a:schemeClr val="bg1"/>
                </a:solidFill>
              </a:rPr>
              <a:t>SMSC</a:t>
            </a:r>
          </a:p>
        </p:txBody>
      </p:sp>
      <p:sp>
        <p:nvSpPr>
          <p:cNvPr id="7" name="TextBox 6">
            <a:extLst>
              <a:ext uri="{FF2B5EF4-FFF2-40B4-BE49-F238E27FC236}">
                <a16:creationId xmlns:a16="http://schemas.microsoft.com/office/drawing/2014/main" id="{AB398A3B-70B6-7CC0-DE26-38D7794F1153}"/>
              </a:ext>
            </a:extLst>
          </p:cNvPr>
          <p:cNvSpPr txBox="1"/>
          <p:nvPr/>
        </p:nvSpPr>
        <p:spPr>
          <a:xfrm>
            <a:off x="4421331" y="27693"/>
            <a:ext cx="4284007" cy="2462213"/>
          </a:xfrm>
          <a:prstGeom prst="rect">
            <a:avLst/>
          </a:prstGeom>
          <a:noFill/>
        </p:spPr>
        <p:txBody>
          <a:bodyPr wrap="square">
            <a:spAutoFit/>
          </a:bodyPr>
          <a:lstStyle/>
          <a:p>
            <a:r>
              <a:rPr lang="en-US" sz="1400" b="1" dirty="0">
                <a:solidFill>
                  <a:schemeClr val="bg1"/>
                </a:solidFill>
                <a:latin typeface="+mj-lt"/>
              </a:rPr>
              <a:t>Social</a:t>
            </a:r>
          </a:p>
          <a:p>
            <a:pPr marL="742950" lvl="1" indent="-285750">
              <a:buFont typeface="Arial" panose="020B0604020202020204" pitchFamily="34" charset="0"/>
              <a:buChar char="•"/>
            </a:pPr>
            <a:r>
              <a:rPr lang="en-US" sz="1400" dirty="0">
                <a:solidFill>
                  <a:schemeClr val="bg1"/>
                </a:solidFill>
                <a:latin typeface="+mj-lt"/>
              </a:rPr>
              <a:t>British Values</a:t>
            </a:r>
          </a:p>
          <a:p>
            <a:pPr marL="742950" lvl="1" indent="-285750">
              <a:buFont typeface="Arial" panose="020B0604020202020204" pitchFamily="34" charset="0"/>
              <a:buChar char="•"/>
            </a:pPr>
            <a:r>
              <a:rPr lang="en-US" sz="1400" dirty="0">
                <a:solidFill>
                  <a:schemeClr val="bg1"/>
                </a:solidFill>
                <a:latin typeface="+mj-lt"/>
              </a:rPr>
              <a:t>Transition Events for EYFS/Y6</a:t>
            </a:r>
          </a:p>
          <a:p>
            <a:pPr marL="742950" lvl="1" indent="-285750">
              <a:buFont typeface="Arial" panose="020B0604020202020204" pitchFamily="34" charset="0"/>
              <a:buChar char="•"/>
            </a:pPr>
            <a:r>
              <a:rPr lang="en-US" sz="1400" dirty="0">
                <a:solidFill>
                  <a:schemeClr val="bg1"/>
                </a:solidFill>
                <a:latin typeface="+mj-lt"/>
              </a:rPr>
              <a:t>Sports Day</a:t>
            </a:r>
          </a:p>
          <a:p>
            <a:pPr marL="742950" lvl="1" indent="-285750">
              <a:buFont typeface="Arial" panose="020B0604020202020204" pitchFamily="34" charset="0"/>
              <a:buChar char="•"/>
            </a:pPr>
            <a:r>
              <a:rPr lang="en-US" sz="1400" dirty="0">
                <a:solidFill>
                  <a:schemeClr val="bg1"/>
                </a:solidFill>
                <a:latin typeface="+mj-lt"/>
              </a:rPr>
              <a:t>Education Visits</a:t>
            </a:r>
          </a:p>
          <a:p>
            <a:pPr marL="742950" lvl="1" indent="-285750">
              <a:buFont typeface="Arial" panose="020B0604020202020204" pitchFamily="34" charset="0"/>
              <a:buChar char="•"/>
            </a:pPr>
            <a:r>
              <a:rPr lang="en-US" sz="1400" dirty="0">
                <a:solidFill>
                  <a:schemeClr val="bg1"/>
                </a:solidFill>
                <a:latin typeface="+mj-lt"/>
              </a:rPr>
              <a:t>Local events involving other primary schools</a:t>
            </a:r>
          </a:p>
          <a:p>
            <a:pPr marL="742950" lvl="1" indent="-285750">
              <a:buFont typeface="Arial" panose="020B0604020202020204" pitchFamily="34" charset="0"/>
              <a:buChar char="•"/>
            </a:pPr>
            <a:r>
              <a:rPr lang="en-US" sz="1400" dirty="0">
                <a:solidFill>
                  <a:schemeClr val="bg1"/>
                </a:solidFill>
                <a:latin typeface="+mj-lt"/>
              </a:rPr>
              <a:t>Pupil Voice</a:t>
            </a:r>
          </a:p>
          <a:p>
            <a:pPr marL="742950" lvl="1" indent="-285750">
              <a:buFont typeface="Arial" panose="020B0604020202020204" pitchFamily="34" charset="0"/>
              <a:buChar char="•"/>
            </a:pPr>
            <a:r>
              <a:rPr lang="en-US" sz="1400" dirty="0">
                <a:solidFill>
                  <a:schemeClr val="bg1"/>
                </a:solidFill>
                <a:latin typeface="+mj-lt"/>
              </a:rPr>
              <a:t>Supporting the local community – Coffee Mornings, PSA Disco, Film Clubs, Remembrance Day , Scarecrow Festival</a:t>
            </a:r>
          </a:p>
          <a:p>
            <a:pPr marL="742950" lvl="1" indent="-285750">
              <a:buFont typeface="Arial" panose="020B0604020202020204" pitchFamily="34" charset="0"/>
              <a:buChar char="•"/>
            </a:pPr>
            <a:r>
              <a:rPr lang="en-US" sz="1400" dirty="0">
                <a:solidFill>
                  <a:schemeClr val="bg1"/>
                </a:solidFill>
                <a:latin typeface="+mj-lt"/>
              </a:rPr>
              <a:t>Happy Lunchtimes</a:t>
            </a:r>
          </a:p>
        </p:txBody>
      </p:sp>
      <p:sp>
        <p:nvSpPr>
          <p:cNvPr id="10" name="TextBox 9">
            <a:extLst>
              <a:ext uri="{FF2B5EF4-FFF2-40B4-BE49-F238E27FC236}">
                <a16:creationId xmlns:a16="http://schemas.microsoft.com/office/drawing/2014/main" id="{6B1209EC-B76B-CB04-A7BD-FBFE6207AF9D}"/>
              </a:ext>
            </a:extLst>
          </p:cNvPr>
          <p:cNvSpPr txBox="1"/>
          <p:nvPr/>
        </p:nvSpPr>
        <p:spPr>
          <a:xfrm>
            <a:off x="5657338" y="2857265"/>
            <a:ext cx="6096000" cy="3323987"/>
          </a:xfrm>
          <a:prstGeom prst="rect">
            <a:avLst/>
          </a:prstGeom>
          <a:noFill/>
        </p:spPr>
        <p:txBody>
          <a:bodyPr wrap="square">
            <a:spAutoFit/>
          </a:bodyPr>
          <a:lstStyle/>
          <a:p>
            <a:r>
              <a:rPr lang="en-US" sz="1400" b="1" dirty="0">
                <a:solidFill>
                  <a:schemeClr val="bg1"/>
                </a:solidFill>
                <a:latin typeface="+mj-lt"/>
              </a:rPr>
              <a:t>Cultural</a:t>
            </a:r>
          </a:p>
          <a:p>
            <a:pPr marL="742950" lvl="1" indent="-285750">
              <a:buFont typeface="Arial" panose="020B0604020202020204" pitchFamily="34" charset="0"/>
              <a:buChar char="•"/>
            </a:pPr>
            <a:r>
              <a:rPr lang="en-US" sz="1400" dirty="0">
                <a:solidFill>
                  <a:schemeClr val="bg1"/>
                </a:solidFill>
                <a:latin typeface="+mj-lt"/>
              </a:rPr>
              <a:t>Links to inner-city school in Leicester</a:t>
            </a:r>
          </a:p>
          <a:p>
            <a:pPr marL="742950" lvl="1" indent="-285750">
              <a:buFont typeface="Arial" panose="020B0604020202020204" pitchFamily="34" charset="0"/>
              <a:buChar char="•"/>
            </a:pPr>
            <a:r>
              <a:rPr lang="en-US" sz="1400" dirty="0">
                <a:solidFill>
                  <a:schemeClr val="bg1"/>
                </a:solidFill>
                <a:latin typeface="+mj-lt"/>
              </a:rPr>
              <a:t>Art Competitions</a:t>
            </a:r>
          </a:p>
          <a:p>
            <a:pPr marL="742950" lvl="1" indent="-285750">
              <a:buFont typeface="Arial" panose="020B0604020202020204" pitchFamily="34" charset="0"/>
              <a:buChar char="•"/>
            </a:pPr>
            <a:r>
              <a:rPr lang="en-US" sz="1400" dirty="0">
                <a:solidFill>
                  <a:schemeClr val="bg1"/>
                </a:solidFill>
                <a:latin typeface="+mj-lt"/>
              </a:rPr>
              <a:t>Sport Stars Visitors</a:t>
            </a:r>
          </a:p>
          <a:p>
            <a:pPr marL="742950" lvl="1" indent="-285750">
              <a:buFont typeface="Arial" panose="020B0604020202020204" pitchFamily="34" charset="0"/>
              <a:buChar char="•"/>
            </a:pPr>
            <a:r>
              <a:rPr lang="en-US" sz="1400" dirty="0">
                <a:solidFill>
                  <a:schemeClr val="bg1"/>
                </a:solidFill>
                <a:latin typeface="+mj-lt"/>
              </a:rPr>
              <a:t>Appreciation of Music</a:t>
            </a:r>
          </a:p>
          <a:p>
            <a:pPr marL="742950" lvl="1" indent="-285750">
              <a:buFont typeface="Arial" panose="020B0604020202020204" pitchFamily="34" charset="0"/>
              <a:buChar char="•"/>
            </a:pPr>
            <a:r>
              <a:rPr lang="en-US" sz="1400" dirty="0">
                <a:solidFill>
                  <a:schemeClr val="bg1"/>
                </a:solidFill>
                <a:latin typeface="+mj-lt"/>
              </a:rPr>
              <a:t>Geography – The World this Week</a:t>
            </a:r>
          </a:p>
          <a:p>
            <a:pPr marL="742950" lvl="1" indent="-285750">
              <a:buFont typeface="Arial" panose="020B0604020202020204" pitchFamily="34" charset="0"/>
              <a:buChar char="•"/>
            </a:pPr>
            <a:r>
              <a:rPr lang="en-US" sz="1400" dirty="0">
                <a:solidFill>
                  <a:schemeClr val="bg1"/>
                </a:solidFill>
                <a:latin typeface="+mj-lt"/>
              </a:rPr>
              <a:t>Wider Opportunities</a:t>
            </a:r>
          </a:p>
          <a:p>
            <a:pPr marL="742950" lvl="1" indent="-285750">
              <a:buFont typeface="Arial" panose="020B0604020202020204" pitchFamily="34" charset="0"/>
              <a:buChar char="•"/>
            </a:pPr>
            <a:r>
              <a:rPr lang="en-US" sz="1400" dirty="0">
                <a:solidFill>
                  <a:schemeClr val="bg1"/>
                </a:solidFill>
                <a:latin typeface="+mj-lt"/>
              </a:rPr>
              <a:t>Theatre Trip</a:t>
            </a:r>
          </a:p>
          <a:p>
            <a:pPr marL="742950" lvl="1" indent="-285750">
              <a:buFont typeface="Arial" panose="020B0604020202020204" pitchFamily="34" charset="0"/>
              <a:buChar char="•"/>
            </a:pPr>
            <a:r>
              <a:rPr lang="en-US" sz="1400" dirty="0">
                <a:solidFill>
                  <a:schemeClr val="bg1"/>
                </a:solidFill>
                <a:latin typeface="+mj-lt"/>
              </a:rPr>
              <a:t>Inspirational Visitors</a:t>
            </a:r>
          </a:p>
          <a:p>
            <a:pPr marL="742950" lvl="1" indent="-285750">
              <a:buFont typeface="Arial" panose="020B0604020202020204" pitchFamily="34" charset="0"/>
              <a:buChar char="•"/>
            </a:pPr>
            <a:r>
              <a:rPr lang="en-US" sz="1400" dirty="0">
                <a:solidFill>
                  <a:schemeClr val="bg1"/>
                </a:solidFill>
                <a:latin typeface="+mj-lt"/>
              </a:rPr>
              <a:t>Inter-School </a:t>
            </a:r>
            <a:r>
              <a:rPr lang="en-US" sz="1400" dirty="0" err="1">
                <a:solidFill>
                  <a:schemeClr val="bg1"/>
                </a:solidFill>
                <a:latin typeface="+mj-lt"/>
              </a:rPr>
              <a:t>Evnts</a:t>
            </a:r>
            <a:endParaRPr lang="en-US" sz="1400" dirty="0">
              <a:solidFill>
                <a:schemeClr val="bg1"/>
              </a:solidFill>
              <a:latin typeface="+mj-lt"/>
            </a:endParaRPr>
          </a:p>
          <a:p>
            <a:pPr marL="742950" lvl="1" indent="-285750">
              <a:buFont typeface="Arial" panose="020B0604020202020204" pitchFamily="34" charset="0"/>
              <a:buChar char="•"/>
            </a:pPr>
            <a:r>
              <a:rPr lang="en-US" sz="1400" dirty="0">
                <a:solidFill>
                  <a:schemeClr val="bg1"/>
                </a:solidFill>
                <a:latin typeface="+mj-lt"/>
              </a:rPr>
              <a:t>Themed Days/Weeks</a:t>
            </a:r>
          </a:p>
          <a:p>
            <a:pPr marL="742950" lvl="1" indent="-285750">
              <a:buFont typeface="Arial" panose="020B0604020202020204" pitchFamily="34" charset="0"/>
              <a:buChar char="•"/>
            </a:pPr>
            <a:r>
              <a:rPr lang="en-US" sz="1400" dirty="0">
                <a:solidFill>
                  <a:schemeClr val="bg1"/>
                </a:solidFill>
                <a:latin typeface="+mj-lt"/>
              </a:rPr>
              <a:t>Whole School Curriculum Y5 Hola Mexico/Y3 Road Trip USA / Y6 Frozen Kingdom</a:t>
            </a:r>
          </a:p>
          <a:p>
            <a:pPr marL="742950" lvl="1" indent="-285750">
              <a:buFont typeface="Arial" panose="020B0604020202020204" pitchFamily="34" charset="0"/>
              <a:buChar char="•"/>
            </a:pPr>
            <a:r>
              <a:rPr lang="en-US" sz="1400" dirty="0">
                <a:solidFill>
                  <a:schemeClr val="bg1"/>
                </a:solidFill>
                <a:latin typeface="+mj-lt"/>
              </a:rPr>
              <a:t>Y6 Enterprise</a:t>
            </a:r>
          </a:p>
          <a:p>
            <a:pPr marL="742950" lvl="1" indent="-285750">
              <a:buFont typeface="Arial" panose="020B0604020202020204" pitchFamily="34" charset="0"/>
              <a:buChar char="•"/>
            </a:pPr>
            <a:r>
              <a:rPr lang="en-US" sz="1400" dirty="0">
                <a:solidFill>
                  <a:schemeClr val="bg1"/>
                </a:solidFill>
                <a:latin typeface="+mj-lt"/>
              </a:rPr>
              <a:t>Y5 Garden Classroom – Y5 Allotment</a:t>
            </a:r>
          </a:p>
        </p:txBody>
      </p:sp>
      <p:pic>
        <p:nvPicPr>
          <p:cNvPr id="12" name="Picture 11" descr="Logo, company name&#10;&#10;Description automatically generated">
            <a:extLst>
              <a:ext uri="{FF2B5EF4-FFF2-40B4-BE49-F238E27FC236}">
                <a16:creationId xmlns:a16="http://schemas.microsoft.com/office/drawing/2014/main" id="{798471E0-3620-43AB-5C56-551E8FBD770C}"/>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278694047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FC79"/>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744119" y="442670"/>
            <a:ext cx="2871095" cy="2127124"/>
          </a:xfrm>
        </p:spPr>
        <p:txBody>
          <a:bodyPr anchor="t">
            <a:normAutofit/>
          </a:bodyPr>
          <a:lstStyle/>
          <a:p>
            <a:r>
              <a:rPr lang="en-US" sz="3600" dirty="0">
                <a:solidFill>
                  <a:srgbClr val="002060"/>
                </a:solidFill>
              </a:rPr>
              <a:t>British Values</a:t>
            </a:r>
          </a:p>
        </p:txBody>
      </p:sp>
      <p:sp>
        <p:nvSpPr>
          <p:cNvPr id="6" name="Content Placeholder 2">
            <a:extLst>
              <a:ext uri="{FF2B5EF4-FFF2-40B4-BE49-F238E27FC236}">
                <a16:creationId xmlns:a16="http://schemas.microsoft.com/office/drawing/2014/main" id="{CCB4415A-D5ED-961D-E641-25B80152E296}"/>
              </a:ext>
            </a:extLst>
          </p:cNvPr>
          <p:cNvSpPr txBox="1">
            <a:spLocks/>
          </p:cNvSpPr>
          <p:nvPr/>
        </p:nvSpPr>
        <p:spPr>
          <a:xfrm>
            <a:off x="6055558" y="4650092"/>
            <a:ext cx="5188863" cy="1789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latin typeface="+mj-lt"/>
              </a:rPr>
              <a:t>Democracy	</a:t>
            </a:r>
          </a:p>
          <a:p>
            <a:pPr lvl="1"/>
            <a:r>
              <a:rPr lang="en-US" sz="1400" dirty="0">
                <a:solidFill>
                  <a:schemeClr val="bg1"/>
                </a:solidFill>
                <a:latin typeface="+mj-lt"/>
              </a:rPr>
              <a:t>PSHE Curriculum: One World Y2, Y4, Y6</a:t>
            </a:r>
          </a:p>
          <a:p>
            <a:pPr lvl="1"/>
            <a:r>
              <a:rPr lang="en-US" sz="1400" dirty="0">
                <a:solidFill>
                  <a:schemeClr val="bg1"/>
                </a:solidFill>
                <a:latin typeface="+mj-lt"/>
              </a:rPr>
              <a:t>PSHE Curriculum Diverse Britain Y1,Y3, Y5</a:t>
            </a:r>
          </a:p>
          <a:p>
            <a:pPr lvl="1"/>
            <a:r>
              <a:rPr lang="en-US" sz="1400" dirty="0">
                <a:solidFill>
                  <a:schemeClr val="bg1"/>
                </a:solidFill>
                <a:latin typeface="+mj-lt"/>
              </a:rPr>
              <a:t>History Curriculum: Romans Democracy, Greek Democracy</a:t>
            </a:r>
          </a:p>
          <a:p>
            <a:pPr lvl="1"/>
            <a:r>
              <a:rPr lang="en-US" sz="1400" dirty="0">
                <a:solidFill>
                  <a:schemeClr val="bg1"/>
                </a:solidFill>
                <a:latin typeface="+mj-lt"/>
              </a:rPr>
              <a:t>History Curriculum: Romans Democracy, Greek Democracy</a:t>
            </a:r>
          </a:p>
          <a:p>
            <a:pPr lvl="1"/>
            <a:r>
              <a:rPr lang="en-US" sz="1400" dirty="0">
                <a:solidFill>
                  <a:schemeClr val="bg1"/>
                </a:solidFill>
                <a:latin typeface="+mj-lt"/>
              </a:rPr>
              <a:t>Voting for House/Vice Captains, School Council Reps</a:t>
            </a:r>
          </a:p>
          <a:p>
            <a:pPr lvl="1"/>
            <a:endParaRPr lang="en-US" sz="1400" dirty="0">
              <a:solidFill>
                <a:schemeClr val="bg1"/>
              </a:solidFill>
              <a:latin typeface="+mj-lt"/>
            </a:endParaRPr>
          </a:p>
          <a:p>
            <a:pPr marL="457200" lvl="1" indent="0">
              <a:buFont typeface="Arial" panose="020B0604020202020204" pitchFamily="34" charset="0"/>
              <a:buNone/>
            </a:pPr>
            <a:endParaRPr lang="en-US" sz="1400" dirty="0">
              <a:solidFill>
                <a:schemeClr val="bg1"/>
              </a:solidFill>
              <a:latin typeface="+mj-lt"/>
            </a:endParaRPr>
          </a:p>
        </p:txBody>
      </p:sp>
      <p:sp>
        <p:nvSpPr>
          <p:cNvPr id="7" name="Content Placeholder 3">
            <a:extLst>
              <a:ext uri="{FF2B5EF4-FFF2-40B4-BE49-F238E27FC236}">
                <a16:creationId xmlns:a16="http://schemas.microsoft.com/office/drawing/2014/main" id="{66E681F6-1DDF-D3D9-1BE9-6FDE04EED510}"/>
              </a:ext>
            </a:extLst>
          </p:cNvPr>
          <p:cNvSpPr txBox="1">
            <a:spLocks/>
          </p:cNvSpPr>
          <p:nvPr/>
        </p:nvSpPr>
        <p:spPr>
          <a:xfrm>
            <a:off x="4232228" y="2765303"/>
            <a:ext cx="4718521" cy="2522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bg1"/>
                </a:solidFill>
                <a:latin typeface="+mj-lt"/>
              </a:rPr>
              <a:t>Tolerance and Respect</a:t>
            </a:r>
          </a:p>
          <a:p>
            <a:pPr lvl="1"/>
            <a:r>
              <a:rPr lang="en-US" sz="1400" dirty="0">
                <a:solidFill>
                  <a:schemeClr val="bg1"/>
                </a:solidFill>
                <a:latin typeface="+mj-lt"/>
              </a:rPr>
              <a:t>PSHE Curriculum Diverse Britain Y1,Y3, Y5</a:t>
            </a:r>
          </a:p>
          <a:p>
            <a:pPr lvl="1"/>
            <a:r>
              <a:rPr lang="en-US" sz="1400" dirty="0">
                <a:solidFill>
                  <a:schemeClr val="bg1"/>
                </a:solidFill>
                <a:latin typeface="+mj-lt"/>
              </a:rPr>
              <a:t>RE Curriculum</a:t>
            </a:r>
          </a:p>
          <a:p>
            <a:pPr lvl="1"/>
            <a:r>
              <a:rPr lang="en-US" sz="1400" dirty="0">
                <a:solidFill>
                  <a:schemeClr val="bg1"/>
                </a:solidFill>
                <a:latin typeface="+mj-lt"/>
              </a:rPr>
              <a:t>Shenton Primary School (</a:t>
            </a:r>
            <a:r>
              <a:rPr lang="en-US" sz="1400" dirty="0" err="1">
                <a:solidFill>
                  <a:schemeClr val="bg1"/>
                </a:solidFill>
                <a:latin typeface="+mj-lt"/>
              </a:rPr>
              <a:t>Leics</a:t>
            </a:r>
            <a:r>
              <a:rPr lang="en-US" sz="1400" dirty="0">
                <a:solidFill>
                  <a:schemeClr val="bg1"/>
                </a:solidFill>
                <a:latin typeface="+mj-lt"/>
              </a:rPr>
              <a:t> City)  link</a:t>
            </a:r>
          </a:p>
          <a:p>
            <a:pPr lvl="1"/>
            <a:r>
              <a:rPr lang="en-US" sz="1400" dirty="0">
                <a:solidFill>
                  <a:schemeClr val="bg1"/>
                </a:solidFill>
                <a:latin typeface="+mj-lt"/>
              </a:rPr>
              <a:t>Visits to place of worship Programme </a:t>
            </a:r>
          </a:p>
        </p:txBody>
      </p:sp>
      <p:sp>
        <p:nvSpPr>
          <p:cNvPr id="8" name="Content Placeholder 2">
            <a:extLst>
              <a:ext uri="{FF2B5EF4-FFF2-40B4-BE49-F238E27FC236}">
                <a16:creationId xmlns:a16="http://schemas.microsoft.com/office/drawing/2014/main" id="{F67A6AF4-9ECE-16DD-7AE5-A2F9265A8D5C}"/>
              </a:ext>
            </a:extLst>
          </p:cNvPr>
          <p:cNvSpPr>
            <a:spLocks noGrp="1"/>
          </p:cNvSpPr>
          <p:nvPr>
            <p:ph sz="half" idx="1"/>
          </p:nvPr>
        </p:nvSpPr>
        <p:spPr>
          <a:xfrm>
            <a:off x="4411612" y="155584"/>
            <a:ext cx="3856233" cy="2675892"/>
          </a:xfrm>
          <a:noFill/>
        </p:spPr>
        <p:txBody>
          <a:bodyPr>
            <a:normAutofit/>
          </a:bodyPr>
          <a:lstStyle/>
          <a:p>
            <a:pPr marL="0" indent="0">
              <a:buNone/>
            </a:pPr>
            <a:r>
              <a:rPr lang="en-US" sz="1400" b="1" dirty="0">
                <a:solidFill>
                  <a:schemeClr val="bg1"/>
                </a:solidFill>
                <a:latin typeface="+mj-lt"/>
              </a:rPr>
              <a:t>Individual Liberty</a:t>
            </a:r>
          </a:p>
          <a:p>
            <a:pPr lvl="1"/>
            <a:r>
              <a:rPr lang="en-US" sz="1400" dirty="0">
                <a:solidFill>
                  <a:schemeClr val="bg1"/>
                </a:solidFill>
                <a:latin typeface="+mj-lt"/>
              </a:rPr>
              <a:t>PSHE Curriculum: One World Y2, Y4, Y6</a:t>
            </a:r>
          </a:p>
          <a:p>
            <a:pPr lvl="1"/>
            <a:r>
              <a:rPr lang="en-US" sz="1400" dirty="0">
                <a:solidFill>
                  <a:schemeClr val="bg1"/>
                </a:solidFill>
                <a:latin typeface="+mj-lt"/>
              </a:rPr>
              <a:t>PSHE Curriculum: Aiming High Y1,Y3, Y5</a:t>
            </a:r>
          </a:p>
          <a:p>
            <a:pPr lvl="1"/>
            <a:r>
              <a:rPr lang="en-US" sz="1400" dirty="0">
                <a:solidFill>
                  <a:schemeClr val="bg1"/>
                </a:solidFill>
                <a:latin typeface="+mj-lt"/>
              </a:rPr>
              <a:t>PSHE Curriculum Diverse Britain Y1,Y3, Y5</a:t>
            </a:r>
          </a:p>
          <a:p>
            <a:r>
              <a:rPr lang="en-US" sz="1400" dirty="0">
                <a:solidFill>
                  <a:schemeClr val="bg1"/>
                </a:solidFill>
                <a:latin typeface="+mj-lt"/>
              </a:rPr>
              <a:t>Playground Buddies</a:t>
            </a:r>
          </a:p>
          <a:p>
            <a:r>
              <a:rPr lang="en-US" sz="1400" dirty="0">
                <a:solidFill>
                  <a:schemeClr val="bg1"/>
                </a:solidFill>
                <a:latin typeface="+mj-lt"/>
              </a:rPr>
              <a:t>Rights Respecting School – Bronze</a:t>
            </a:r>
          </a:p>
          <a:p>
            <a:r>
              <a:rPr lang="en-US" sz="1400" dirty="0">
                <a:solidFill>
                  <a:schemeClr val="bg1"/>
                </a:solidFill>
                <a:latin typeface="+mj-lt"/>
              </a:rPr>
              <a:t>Peer Stars/Anti-Bullying Ambassadors</a:t>
            </a:r>
          </a:p>
          <a:p>
            <a:r>
              <a:rPr lang="en-US" sz="1400" dirty="0">
                <a:solidFill>
                  <a:schemeClr val="bg1"/>
                </a:solidFill>
                <a:latin typeface="+mj-lt"/>
              </a:rPr>
              <a:t>Fund Raising</a:t>
            </a:r>
          </a:p>
        </p:txBody>
      </p:sp>
      <p:sp>
        <p:nvSpPr>
          <p:cNvPr id="10" name="Content Placeholder 3">
            <a:extLst>
              <a:ext uri="{FF2B5EF4-FFF2-40B4-BE49-F238E27FC236}">
                <a16:creationId xmlns:a16="http://schemas.microsoft.com/office/drawing/2014/main" id="{B49E2905-FCFD-88C1-29E9-90A6FB0915EF}"/>
              </a:ext>
            </a:extLst>
          </p:cNvPr>
          <p:cNvSpPr>
            <a:spLocks noGrp="1"/>
          </p:cNvSpPr>
          <p:nvPr>
            <p:ph sz="half" idx="2"/>
          </p:nvPr>
        </p:nvSpPr>
        <p:spPr>
          <a:xfrm>
            <a:off x="8447229" y="1077762"/>
            <a:ext cx="3924155" cy="2984063"/>
          </a:xfrm>
        </p:spPr>
        <p:txBody>
          <a:bodyPr>
            <a:normAutofit/>
          </a:bodyPr>
          <a:lstStyle/>
          <a:p>
            <a:pPr marL="0" indent="0">
              <a:buNone/>
            </a:pPr>
            <a:r>
              <a:rPr lang="en-US" sz="1400" b="1" dirty="0">
                <a:solidFill>
                  <a:schemeClr val="bg1"/>
                </a:solidFill>
                <a:latin typeface="+mj-lt"/>
              </a:rPr>
              <a:t>Rule of Law</a:t>
            </a:r>
          </a:p>
          <a:p>
            <a:pPr lvl="1"/>
            <a:r>
              <a:rPr lang="en-US" sz="1400" dirty="0">
                <a:solidFill>
                  <a:schemeClr val="bg1"/>
                </a:solidFill>
                <a:latin typeface="+mj-lt"/>
              </a:rPr>
              <a:t>PSHE Curriculum Diverse Britain Y1,Y3, Y5</a:t>
            </a:r>
          </a:p>
          <a:p>
            <a:pPr lvl="1"/>
            <a:r>
              <a:rPr lang="en-US" sz="1400" dirty="0">
                <a:solidFill>
                  <a:schemeClr val="bg1"/>
                </a:solidFill>
                <a:latin typeface="+mj-lt"/>
              </a:rPr>
              <a:t>School Behaviour Policy: Positive and Negative Consequences</a:t>
            </a:r>
          </a:p>
          <a:p>
            <a:pPr lvl="1"/>
            <a:r>
              <a:rPr lang="en-US" sz="1400" dirty="0">
                <a:solidFill>
                  <a:schemeClr val="bg1"/>
                </a:solidFill>
                <a:latin typeface="+mj-lt"/>
              </a:rPr>
              <a:t>School Rules</a:t>
            </a:r>
          </a:p>
          <a:p>
            <a:pPr lvl="1"/>
            <a:r>
              <a:rPr lang="en-US" sz="1400" dirty="0">
                <a:solidFill>
                  <a:schemeClr val="bg1"/>
                </a:solidFill>
                <a:latin typeface="+mj-lt"/>
              </a:rPr>
              <a:t>School Charter</a:t>
            </a:r>
          </a:p>
          <a:p>
            <a:pPr lvl="1"/>
            <a:r>
              <a:rPr lang="en-US" sz="1400" dirty="0">
                <a:solidFill>
                  <a:schemeClr val="bg1"/>
                </a:solidFill>
                <a:latin typeface="+mj-lt"/>
              </a:rPr>
              <a:t>Behaviour Policy</a:t>
            </a:r>
          </a:p>
          <a:p>
            <a:pPr lvl="1"/>
            <a:r>
              <a:rPr lang="en-US" sz="1400" dirty="0">
                <a:solidFill>
                  <a:schemeClr val="bg1"/>
                </a:solidFill>
                <a:latin typeface="+mj-lt"/>
              </a:rPr>
              <a:t>ASB Busters</a:t>
            </a:r>
          </a:p>
          <a:p>
            <a:pPr lvl="1"/>
            <a:r>
              <a:rPr lang="en-US" sz="1400" dirty="0">
                <a:solidFill>
                  <a:schemeClr val="bg1"/>
                </a:solidFill>
                <a:latin typeface="+mj-lt"/>
              </a:rPr>
              <a:t>Warning Zone</a:t>
            </a:r>
          </a:p>
          <a:p>
            <a:pPr lvl="1"/>
            <a:r>
              <a:rPr lang="en-US" sz="1400" dirty="0">
                <a:solidFill>
                  <a:schemeClr val="bg1"/>
                </a:solidFill>
                <a:latin typeface="+mj-lt"/>
              </a:rPr>
              <a:t>Fire Service</a:t>
            </a:r>
          </a:p>
          <a:p>
            <a:pPr lvl="1"/>
            <a:r>
              <a:rPr lang="en-US" sz="1400" dirty="0">
                <a:solidFill>
                  <a:schemeClr val="bg1"/>
                </a:solidFill>
                <a:latin typeface="+mj-lt"/>
              </a:rPr>
              <a:t>Police – Diversity and Inclusion for KS2</a:t>
            </a:r>
          </a:p>
          <a:p>
            <a:pPr lvl="1"/>
            <a:endParaRPr lang="en-US" sz="1400" dirty="0">
              <a:solidFill>
                <a:schemeClr val="bg1"/>
              </a:solidFill>
              <a:latin typeface="+mj-lt"/>
            </a:endParaRPr>
          </a:p>
        </p:txBody>
      </p:sp>
      <p:pic>
        <p:nvPicPr>
          <p:cNvPr id="12" name="Picture 11" descr="Logo, company name&#10;&#10;Description automatically generated">
            <a:extLst>
              <a:ext uri="{FF2B5EF4-FFF2-40B4-BE49-F238E27FC236}">
                <a16:creationId xmlns:a16="http://schemas.microsoft.com/office/drawing/2014/main" id="{FE70C330-E8F2-13F5-412E-7C20B40230C3}"/>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19116397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38C2986-0A9E-55D0-6787-DE92971559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5743" y="473175"/>
            <a:ext cx="8235173" cy="5911650"/>
          </a:xfrm>
          <a:prstGeom prst="rect">
            <a:avLst/>
          </a:prstGeom>
          <a:noFill/>
          <a:ln>
            <a:noFill/>
          </a:ln>
        </p:spPr>
      </p:pic>
      <p:sp>
        <p:nvSpPr>
          <p:cNvPr id="7" name="TextBox 6">
            <a:extLst>
              <a:ext uri="{FF2B5EF4-FFF2-40B4-BE49-F238E27FC236}">
                <a16:creationId xmlns:a16="http://schemas.microsoft.com/office/drawing/2014/main" id="{FCF256CC-5B68-163F-A765-5C3E85C9527C}"/>
              </a:ext>
            </a:extLst>
          </p:cNvPr>
          <p:cNvSpPr txBox="1"/>
          <p:nvPr/>
        </p:nvSpPr>
        <p:spPr>
          <a:xfrm>
            <a:off x="306680" y="3760012"/>
            <a:ext cx="3490068" cy="1569660"/>
          </a:xfrm>
          <a:prstGeom prst="rect">
            <a:avLst/>
          </a:prstGeom>
          <a:noFill/>
        </p:spPr>
        <p:txBody>
          <a:bodyPr wrap="square" rtlCol="0">
            <a:spAutoFit/>
          </a:bodyPr>
          <a:lstStyle/>
          <a:p>
            <a:r>
              <a:rPr lang="en-GB" sz="1200" b="1" dirty="0">
                <a:latin typeface="+mj-lt"/>
              </a:rPr>
              <a:t>Religion</a:t>
            </a:r>
          </a:p>
          <a:p>
            <a:r>
              <a:rPr lang="en-GB" sz="1200" dirty="0">
                <a:latin typeface="+mj-lt"/>
              </a:rPr>
              <a:t>PSHE unit Diverse Britain and One World</a:t>
            </a:r>
          </a:p>
          <a:p>
            <a:r>
              <a:rPr lang="en-GB" sz="1200" dirty="0">
                <a:latin typeface="+mj-lt"/>
              </a:rPr>
              <a:t>RE Twinkl planned units</a:t>
            </a:r>
          </a:p>
          <a:p>
            <a:r>
              <a:rPr lang="en-GB" sz="1200" dirty="0">
                <a:latin typeface="+mj-lt"/>
              </a:rPr>
              <a:t>Visits to places of worship</a:t>
            </a:r>
          </a:p>
          <a:p>
            <a:r>
              <a:rPr lang="en-GB" sz="1200" dirty="0">
                <a:latin typeface="+mj-lt"/>
              </a:rPr>
              <a:t>Links with interfaith schools</a:t>
            </a:r>
          </a:p>
          <a:p>
            <a:r>
              <a:rPr lang="en-GB" sz="1200" dirty="0">
                <a:latin typeface="+mj-lt"/>
              </a:rPr>
              <a:t>Celebrating diversity in school through assemblies</a:t>
            </a:r>
          </a:p>
          <a:p>
            <a:r>
              <a:rPr lang="en-GB" sz="1200" dirty="0">
                <a:latin typeface="+mj-lt"/>
              </a:rPr>
              <a:t>Themed Festival days</a:t>
            </a:r>
          </a:p>
          <a:p>
            <a:endParaRPr lang="en-US" sz="1200" dirty="0"/>
          </a:p>
        </p:txBody>
      </p:sp>
      <p:sp>
        <p:nvSpPr>
          <p:cNvPr id="8" name="TextBox 7">
            <a:extLst>
              <a:ext uri="{FF2B5EF4-FFF2-40B4-BE49-F238E27FC236}">
                <a16:creationId xmlns:a16="http://schemas.microsoft.com/office/drawing/2014/main" id="{9BC27990-FA5B-6254-BFEB-63F6AD07D314}"/>
              </a:ext>
            </a:extLst>
          </p:cNvPr>
          <p:cNvSpPr txBox="1"/>
          <p:nvPr/>
        </p:nvSpPr>
        <p:spPr>
          <a:xfrm>
            <a:off x="161310" y="159026"/>
            <a:ext cx="3339548" cy="3600986"/>
          </a:xfrm>
          <a:prstGeom prst="rect">
            <a:avLst/>
          </a:prstGeom>
          <a:noFill/>
        </p:spPr>
        <p:txBody>
          <a:bodyPr wrap="square" rtlCol="0">
            <a:spAutoFit/>
          </a:bodyPr>
          <a:lstStyle/>
          <a:p>
            <a:r>
              <a:rPr lang="en-GB" sz="1200" b="1" dirty="0"/>
              <a:t>Orientation</a:t>
            </a:r>
          </a:p>
          <a:p>
            <a:endParaRPr lang="en-GB" sz="1200" b="1" dirty="0"/>
          </a:p>
          <a:p>
            <a:r>
              <a:rPr lang="en-GB" sz="1200" dirty="0"/>
              <a:t>PSHE units aiming high – jobs for all/stereotypes  when I grow up</a:t>
            </a:r>
          </a:p>
          <a:p>
            <a:r>
              <a:rPr lang="en-GB" sz="1200" dirty="0"/>
              <a:t>PSHE unit – Growing up just the way you are</a:t>
            </a:r>
          </a:p>
          <a:p>
            <a:r>
              <a:rPr lang="en-GB" sz="1200" dirty="0"/>
              <a:t>PSHE unit – One world families home and school</a:t>
            </a:r>
          </a:p>
          <a:p>
            <a:r>
              <a:rPr lang="en-GB" sz="1200" dirty="0"/>
              <a:t>Equality – One world</a:t>
            </a:r>
          </a:p>
          <a:p>
            <a:r>
              <a:rPr lang="en-GB" sz="1200" dirty="0"/>
              <a:t>Assemblies</a:t>
            </a:r>
          </a:p>
          <a:p>
            <a:r>
              <a:rPr lang="en-GB" sz="1200" dirty="0"/>
              <a:t>Antibullying</a:t>
            </a:r>
          </a:p>
          <a:p>
            <a:r>
              <a:rPr lang="en-GB" sz="1200" dirty="0"/>
              <a:t>LGBT staff training</a:t>
            </a:r>
          </a:p>
          <a:p>
            <a:r>
              <a:rPr lang="en-GB" sz="1200" dirty="0"/>
              <a:t>Everyone welcome (2023)</a:t>
            </a:r>
          </a:p>
          <a:p>
            <a:r>
              <a:rPr lang="en-GB" sz="1200" dirty="0"/>
              <a:t>PSHE units aiming high – stereotyping of jobs</a:t>
            </a:r>
          </a:p>
          <a:p>
            <a:r>
              <a:rPr lang="en-GB" sz="1200" dirty="0"/>
              <a:t>RSE girls and boys differences</a:t>
            </a:r>
          </a:p>
          <a:p>
            <a:r>
              <a:rPr lang="en-GB" sz="1200" dirty="0"/>
              <a:t>Pink and Blue lesson in its my body addresses stereotypes</a:t>
            </a:r>
          </a:p>
          <a:p>
            <a:r>
              <a:rPr lang="en-GB" sz="1200" dirty="0"/>
              <a:t>Challenge stereotypes in RSE</a:t>
            </a:r>
          </a:p>
          <a:p>
            <a:r>
              <a:rPr lang="en-GB" sz="1200" dirty="0"/>
              <a:t>Women’s day activity (2022)</a:t>
            </a:r>
          </a:p>
          <a:p>
            <a:r>
              <a:rPr lang="en-GB" sz="1200" dirty="0"/>
              <a:t>Families as part of RSE</a:t>
            </a:r>
          </a:p>
          <a:p>
            <a:endParaRPr lang="en-US" sz="1200" dirty="0"/>
          </a:p>
        </p:txBody>
      </p:sp>
      <p:sp>
        <p:nvSpPr>
          <p:cNvPr id="9" name="TextBox 8">
            <a:extLst>
              <a:ext uri="{FF2B5EF4-FFF2-40B4-BE49-F238E27FC236}">
                <a16:creationId xmlns:a16="http://schemas.microsoft.com/office/drawing/2014/main" id="{3CD60E2F-2B7A-155E-A4E0-6EE1463618F8}"/>
              </a:ext>
            </a:extLst>
          </p:cNvPr>
          <p:cNvSpPr txBox="1"/>
          <p:nvPr/>
        </p:nvSpPr>
        <p:spPr>
          <a:xfrm>
            <a:off x="10066257" y="2842591"/>
            <a:ext cx="2113722" cy="2677656"/>
          </a:xfrm>
          <a:prstGeom prst="rect">
            <a:avLst/>
          </a:prstGeom>
          <a:noFill/>
        </p:spPr>
        <p:txBody>
          <a:bodyPr wrap="square" rtlCol="0">
            <a:spAutoFit/>
          </a:bodyPr>
          <a:lstStyle/>
          <a:p>
            <a:r>
              <a:rPr lang="en-GB" sz="1200" dirty="0"/>
              <a:t>PSHE – LGBT within year 6</a:t>
            </a:r>
          </a:p>
          <a:p>
            <a:r>
              <a:rPr lang="en-GB" sz="1200" dirty="0"/>
              <a:t>PSHE it’s my body and Growing up – Just the way you are and relationships</a:t>
            </a:r>
          </a:p>
          <a:p>
            <a:r>
              <a:rPr lang="en-GB" sz="1200" dirty="0"/>
              <a:t>PSHE – Be yourself being unique</a:t>
            </a:r>
          </a:p>
          <a:p>
            <a:r>
              <a:rPr lang="en-GB" sz="1200" dirty="0"/>
              <a:t>Think positive – overcoming challenges</a:t>
            </a:r>
          </a:p>
          <a:p>
            <a:r>
              <a:rPr lang="en-GB" sz="1200" dirty="0"/>
              <a:t>VIP opinions in a respectful way</a:t>
            </a:r>
          </a:p>
          <a:p>
            <a:r>
              <a:rPr lang="en-GB" sz="1200" dirty="0">
                <a:solidFill>
                  <a:srgbClr val="92D050"/>
                </a:solidFill>
              </a:rPr>
              <a:t>2024 forward – toilets to be changed on school</a:t>
            </a:r>
            <a:r>
              <a:rPr lang="en-GB" sz="1200" dirty="0"/>
              <a:t>?</a:t>
            </a:r>
          </a:p>
          <a:p>
            <a:r>
              <a:rPr lang="en-GB" sz="1200" dirty="0"/>
              <a:t>Staff LGBT training</a:t>
            </a:r>
          </a:p>
          <a:p>
            <a:endParaRPr lang="en-US" sz="1200" dirty="0"/>
          </a:p>
        </p:txBody>
      </p:sp>
      <p:sp>
        <p:nvSpPr>
          <p:cNvPr id="10" name="TextBox 9">
            <a:extLst>
              <a:ext uri="{FF2B5EF4-FFF2-40B4-BE49-F238E27FC236}">
                <a16:creationId xmlns:a16="http://schemas.microsoft.com/office/drawing/2014/main" id="{C27590F9-E8CE-2E5B-B79E-4188AD2A426F}"/>
              </a:ext>
            </a:extLst>
          </p:cNvPr>
          <p:cNvSpPr txBox="1"/>
          <p:nvPr/>
        </p:nvSpPr>
        <p:spPr>
          <a:xfrm>
            <a:off x="9886122" y="1267021"/>
            <a:ext cx="2305878" cy="1384995"/>
          </a:xfrm>
          <a:prstGeom prst="rect">
            <a:avLst/>
          </a:prstGeom>
          <a:noFill/>
        </p:spPr>
        <p:txBody>
          <a:bodyPr wrap="square" rtlCol="0">
            <a:spAutoFit/>
          </a:bodyPr>
          <a:lstStyle/>
          <a:p>
            <a:r>
              <a:rPr lang="en-GB" sz="1200" b="1" dirty="0"/>
              <a:t>Disabilities</a:t>
            </a:r>
          </a:p>
          <a:p>
            <a:endParaRPr lang="en-GB" sz="1200" b="1" dirty="0"/>
          </a:p>
          <a:p>
            <a:r>
              <a:rPr lang="en-GB" sz="1200" dirty="0"/>
              <a:t>Celebrating differences in PSHE</a:t>
            </a:r>
          </a:p>
          <a:p>
            <a:r>
              <a:rPr lang="en-GB" sz="1200" dirty="0"/>
              <a:t>Be yourself – pride/identity/uniqueness</a:t>
            </a:r>
          </a:p>
          <a:p>
            <a:r>
              <a:rPr lang="en-GB" sz="1200" dirty="0"/>
              <a:t>Assemblies</a:t>
            </a:r>
          </a:p>
          <a:p>
            <a:endParaRPr lang="en-US" sz="1200" dirty="0"/>
          </a:p>
        </p:txBody>
      </p:sp>
      <p:sp>
        <p:nvSpPr>
          <p:cNvPr id="11" name="TextBox 10">
            <a:extLst>
              <a:ext uri="{FF2B5EF4-FFF2-40B4-BE49-F238E27FC236}">
                <a16:creationId xmlns:a16="http://schemas.microsoft.com/office/drawing/2014/main" id="{87310385-D35D-E20F-D192-84D61EC73550}"/>
              </a:ext>
            </a:extLst>
          </p:cNvPr>
          <p:cNvSpPr txBox="1"/>
          <p:nvPr/>
        </p:nvSpPr>
        <p:spPr>
          <a:xfrm>
            <a:off x="7620000" y="269934"/>
            <a:ext cx="2266122" cy="1200329"/>
          </a:xfrm>
          <a:prstGeom prst="rect">
            <a:avLst/>
          </a:prstGeom>
          <a:noFill/>
        </p:spPr>
        <p:txBody>
          <a:bodyPr wrap="square" rtlCol="0">
            <a:spAutoFit/>
          </a:bodyPr>
          <a:lstStyle/>
          <a:p>
            <a:r>
              <a:rPr lang="en-GB" sz="1200" b="1" dirty="0"/>
              <a:t>Age</a:t>
            </a:r>
          </a:p>
          <a:p>
            <a:endParaRPr lang="en-GB" sz="1200" b="1" dirty="0"/>
          </a:p>
          <a:p>
            <a:r>
              <a:rPr lang="en-GB" sz="1200" dirty="0"/>
              <a:t>Age UK</a:t>
            </a:r>
          </a:p>
          <a:p>
            <a:r>
              <a:rPr lang="en-GB" sz="1200" dirty="0"/>
              <a:t>Getting Older and growing up</a:t>
            </a:r>
          </a:p>
          <a:p>
            <a:r>
              <a:rPr lang="en-GB" sz="1200" dirty="0"/>
              <a:t>Aiming high – When I am older</a:t>
            </a:r>
          </a:p>
          <a:p>
            <a:endParaRPr lang="en-US" sz="1200" dirty="0"/>
          </a:p>
        </p:txBody>
      </p:sp>
      <p:sp>
        <p:nvSpPr>
          <p:cNvPr id="12" name="TextBox 11">
            <a:extLst>
              <a:ext uri="{FF2B5EF4-FFF2-40B4-BE49-F238E27FC236}">
                <a16:creationId xmlns:a16="http://schemas.microsoft.com/office/drawing/2014/main" id="{75ABFAE2-D641-E653-94F3-38C3B8F6AD9C}"/>
              </a:ext>
            </a:extLst>
          </p:cNvPr>
          <p:cNvSpPr txBox="1"/>
          <p:nvPr/>
        </p:nvSpPr>
        <p:spPr>
          <a:xfrm>
            <a:off x="9243391" y="5590979"/>
            <a:ext cx="2787299" cy="1015663"/>
          </a:xfrm>
          <a:prstGeom prst="rect">
            <a:avLst/>
          </a:prstGeom>
          <a:noFill/>
        </p:spPr>
        <p:txBody>
          <a:bodyPr wrap="square" rtlCol="0">
            <a:spAutoFit/>
          </a:bodyPr>
          <a:lstStyle/>
          <a:p>
            <a:r>
              <a:rPr lang="en-GB" sz="1200" b="1" dirty="0"/>
              <a:t>Marriage</a:t>
            </a:r>
          </a:p>
          <a:p>
            <a:endParaRPr lang="en-GB" sz="1200" b="1" dirty="0"/>
          </a:p>
          <a:p>
            <a:r>
              <a:rPr lang="en-GB" sz="1200" dirty="0"/>
              <a:t>RSE – Growing up unit families/loving relationships</a:t>
            </a:r>
          </a:p>
          <a:p>
            <a:endParaRPr lang="en-US" sz="1200" dirty="0"/>
          </a:p>
        </p:txBody>
      </p:sp>
      <p:sp>
        <p:nvSpPr>
          <p:cNvPr id="13" name="TextBox 12">
            <a:extLst>
              <a:ext uri="{FF2B5EF4-FFF2-40B4-BE49-F238E27FC236}">
                <a16:creationId xmlns:a16="http://schemas.microsoft.com/office/drawing/2014/main" id="{EDBD2CA0-FA0E-27CF-74A2-AC5A674ED51F}"/>
              </a:ext>
            </a:extLst>
          </p:cNvPr>
          <p:cNvSpPr txBox="1"/>
          <p:nvPr/>
        </p:nvSpPr>
        <p:spPr>
          <a:xfrm>
            <a:off x="2126975" y="5250882"/>
            <a:ext cx="2504660" cy="1569660"/>
          </a:xfrm>
          <a:prstGeom prst="rect">
            <a:avLst/>
          </a:prstGeom>
          <a:noFill/>
        </p:spPr>
        <p:txBody>
          <a:bodyPr wrap="square" rtlCol="0">
            <a:spAutoFit/>
          </a:bodyPr>
          <a:lstStyle/>
          <a:p>
            <a:r>
              <a:rPr lang="en-GB" sz="1200" b="1" dirty="0"/>
              <a:t>Race</a:t>
            </a:r>
          </a:p>
          <a:p>
            <a:r>
              <a:rPr lang="en-GB" sz="1200" dirty="0"/>
              <a:t>Diverse Britain</a:t>
            </a:r>
          </a:p>
          <a:p>
            <a:r>
              <a:rPr lang="en-GB" sz="1200" dirty="0"/>
              <a:t>One World</a:t>
            </a:r>
          </a:p>
          <a:p>
            <a:r>
              <a:rPr lang="en-GB" sz="1200" dirty="0" err="1"/>
              <a:t>SRtRC</a:t>
            </a:r>
            <a:endParaRPr lang="en-GB" sz="1200" dirty="0"/>
          </a:p>
          <a:p>
            <a:r>
              <a:rPr lang="en-GB" sz="1200" dirty="0"/>
              <a:t>Diversity and inclusion visits</a:t>
            </a:r>
          </a:p>
          <a:p>
            <a:r>
              <a:rPr lang="en-GB" sz="1200" dirty="0"/>
              <a:t>Anti bullying</a:t>
            </a:r>
          </a:p>
          <a:p>
            <a:r>
              <a:rPr lang="en-GB" sz="1200" dirty="0"/>
              <a:t>Links with interfaith schools</a:t>
            </a:r>
          </a:p>
          <a:p>
            <a:endParaRPr lang="en-US" sz="1200" dirty="0"/>
          </a:p>
        </p:txBody>
      </p:sp>
    </p:spTree>
    <p:extLst>
      <p:ext uri="{BB962C8B-B14F-4D97-AF65-F5344CB8AC3E}">
        <p14:creationId xmlns:p14="http://schemas.microsoft.com/office/powerpoint/2010/main" val="22633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65B2C026-2447-E066-0A0B-BDA01B9DBC27}"/>
              </a:ext>
            </a:extLst>
          </p:cNvPr>
          <p:cNvPicPr>
            <a:picLocks noChangeAspect="1"/>
          </p:cNvPicPr>
          <p:nvPr/>
        </p:nvPicPr>
        <p:blipFill>
          <a:blip r:embed="rId2"/>
          <a:stretch>
            <a:fillRect/>
          </a:stretch>
        </p:blipFill>
        <p:spPr>
          <a:xfrm>
            <a:off x="-27977" y="4342797"/>
            <a:ext cx="12190654" cy="2515203"/>
          </a:xfrm>
          <a:prstGeom prst="rect">
            <a:avLst/>
          </a:prstGeom>
        </p:spPr>
      </p:pic>
      <p:sp>
        <p:nvSpPr>
          <p:cNvPr id="21" name="Rectangle 20">
            <a:extLst>
              <a:ext uri="{FF2B5EF4-FFF2-40B4-BE49-F238E27FC236}">
                <a16:creationId xmlns:a16="http://schemas.microsoft.com/office/drawing/2014/main" id="{9AD03E6C-EF93-AA88-3F4A-5AFF3C3770FF}"/>
              </a:ext>
            </a:extLst>
          </p:cNvPr>
          <p:cNvSpPr/>
          <p:nvPr/>
        </p:nvSpPr>
        <p:spPr>
          <a:xfrm>
            <a:off x="-29323" y="0"/>
            <a:ext cx="12192000" cy="1358348"/>
          </a:xfrm>
          <a:prstGeom prst="rect">
            <a:avLst/>
          </a:prstGeom>
          <a:solidFill>
            <a:srgbClr val="002060"/>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Personal Development Vision</a:t>
            </a:r>
          </a:p>
        </p:txBody>
      </p:sp>
      <p:sp>
        <p:nvSpPr>
          <p:cNvPr id="2" name="TextBox 1">
            <a:extLst>
              <a:ext uri="{FF2B5EF4-FFF2-40B4-BE49-F238E27FC236}">
                <a16:creationId xmlns:a16="http://schemas.microsoft.com/office/drawing/2014/main" id="{B879207F-E64A-B8A3-6DEB-80214D5305BC}"/>
              </a:ext>
            </a:extLst>
          </p:cNvPr>
          <p:cNvSpPr txBox="1"/>
          <p:nvPr/>
        </p:nvSpPr>
        <p:spPr>
          <a:xfrm>
            <a:off x="110836" y="1620982"/>
            <a:ext cx="11734800" cy="2784737"/>
          </a:xfrm>
          <a:prstGeom prst="rect">
            <a:avLst/>
          </a:prstGeom>
          <a:noFill/>
        </p:spPr>
        <p:txBody>
          <a:bodyPr wrap="square" rtlCol="0">
            <a:spAutoFit/>
          </a:bodyPr>
          <a:lstStyle/>
          <a:p>
            <a:pPr>
              <a:lnSpc>
                <a:spcPct val="200000"/>
              </a:lnSpc>
            </a:pPr>
            <a:r>
              <a:rPr lang="en-GB" b="1" dirty="0">
                <a:solidFill>
                  <a:srgbClr val="737373"/>
                </a:solidFill>
                <a:effectLst/>
                <a:latin typeface="+mj-lt"/>
              </a:rPr>
              <a:t>Children have opportunities throughout their time at Ratby Primary School to have rich and varied experiences.</a:t>
            </a:r>
          </a:p>
          <a:p>
            <a:pPr>
              <a:lnSpc>
                <a:spcPct val="200000"/>
              </a:lnSpc>
            </a:pPr>
            <a:r>
              <a:rPr lang="en-GB" dirty="0">
                <a:solidFill>
                  <a:srgbClr val="737373"/>
                </a:solidFill>
                <a:effectLst/>
                <a:latin typeface="+mj-lt"/>
              </a:rPr>
              <a:t>● Regardless of their background, children develop their ‘cultural capital’ while at Ratby</a:t>
            </a:r>
          </a:p>
          <a:p>
            <a:pPr>
              <a:lnSpc>
                <a:spcPct val="200000"/>
              </a:lnSpc>
            </a:pPr>
            <a:r>
              <a:rPr lang="en-GB" dirty="0">
                <a:solidFill>
                  <a:srgbClr val="737373"/>
                </a:solidFill>
                <a:effectLst/>
                <a:latin typeface="+mj-lt"/>
              </a:rPr>
              <a:t>● Physical and mental well-being are prioritised as much as academic achievements</a:t>
            </a:r>
          </a:p>
          <a:p>
            <a:pPr>
              <a:lnSpc>
                <a:spcPct val="200000"/>
              </a:lnSpc>
            </a:pPr>
            <a:r>
              <a:rPr lang="en-GB" dirty="0">
                <a:solidFill>
                  <a:srgbClr val="737373"/>
                </a:solidFill>
                <a:effectLst/>
                <a:latin typeface="+mj-lt"/>
              </a:rPr>
              <a:t>● Families involved where possible, to support all areas of their</a:t>
            </a:r>
            <a:r>
              <a:rPr lang="en-GB" dirty="0">
                <a:solidFill>
                  <a:srgbClr val="737373"/>
                </a:solidFill>
                <a:latin typeface="+mj-lt"/>
              </a:rPr>
              <a:t> </a:t>
            </a:r>
            <a:r>
              <a:rPr lang="en-GB" dirty="0">
                <a:solidFill>
                  <a:srgbClr val="737373"/>
                </a:solidFill>
                <a:effectLst/>
                <a:latin typeface="+mj-lt"/>
              </a:rPr>
              <a:t>child’s personal development</a:t>
            </a:r>
          </a:p>
          <a:p>
            <a:pPr>
              <a:lnSpc>
                <a:spcPct val="200000"/>
              </a:lnSpc>
            </a:pPr>
            <a:endParaRPr lang="en-US" dirty="0">
              <a:latin typeface="+mj-lt"/>
            </a:endParaRPr>
          </a:p>
        </p:txBody>
      </p:sp>
    </p:spTree>
    <p:extLst>
      <p:ext uri="{BB962C8B-B14F-4D97-AF65-F5344CB8AC3E}">
        <p14:creationId xmlns:p14="http://schemas.microsoft.com/office/powerpoint/2010/main" val="211175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65B2C026-2447-E066-0A0B-BDA01B9DBC27}"/>
              </a:ext>
            </a:extLst>
          </p:cNvPr>
          <p:cNvPicPr>
            <a:picLocks noChangeAspect="1"/>
          </p:cNvPicPr>
          <p:nvPr/>
        </p:nvPicPr>
        <p:blipFill>
          <a:blip r:embed="rId2"/>
          <a:stretch>
            <a:fillRect/>
          </a:stretch>
        </p:blipFill>
        <p:spPr>
          <a:xfrm>
            <a:off x="-27977" y="4342797"/>
            <a:ext cx="12190654" cy="2515203"/>
          </a:xfrm>
          <a:prstGeom prst="rect">
            <a:avLst/>
          </a:prstGeom>
        </p:spPr>
      </p:pic>
      <p:sp>
        <p:nvSpPr>
          <p:cNvPr id="21" name="Rectangle 20">
            <a:extLst>
              <a:ext uri="{FF2B5EF4-FFF2-40B4-BE49-F238E27FC236}">
                <a16:creationId xmlns:a16="http://schemas.microsoft.com/office/drawing/2014/main" id="{9AD03E6C-EF93-AA88-3F4A-5AFF3C3770FF}"/>
              </a:ext>
            </a:extLst>
          </p:cNvPr>
          <p:cNvSpPr/>
          <p:nvPr/>
        </p:nvSpPr>
        <p:spPr>
          <a:xfrm>
            <a:off x="-29323" y="0"/>
            <a:ext cx="12192000" cy="1358348"/>
          </a:xfrm>
          <a:prstGeom prst="rect">
            <a:avLst/>
          </a:prstGeom>
          <a:solidFill>
            <a:srgbClr val="002060"/>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Our Values</a:t>
            </a:r>
          </a:p>
        </p:txBody>
      </p:sp>
      <p:pic>
        <p:nvPicPr>
          <p:cNvPr id="11" name="Picture 10" descr="A white and blue logo&#10;&#10;AI-generated content may be incorrect.">
            <a:extLst>
              <a:ext uri="{FF2B5EF4-FFF2-40B4-BE49-F238E27FC236}">
                <a16:creationId xmlns:a16="http://schemas.microsoft.com/office/drawing/2014/main" id="{B04DEEFC-844F-4553-95B3-7216C9BA9CC0}"/>
              </a:ext>
            </a:extLst>
          </p:cNvPr>
          <p:cNvPicPr>
            <a:picLocks noChangeAspect="1"/>
          </p:cNvPicPr>
          <p:nvPr/>
        </p:nvPicPr>
        <p:blipFill>
          <a:blip r:embed="rId3"/>
          <a:stretch>
            <a:fillRect/>
          </a:stretch>
        </p:blipFill>
        <p:spPr>
          <a:xfrm>
            <a:off x="620856" y="389424"/>
            <a:ext cx="2736193" cy="2736193"/>
          </a:xfrm>
          <a:prstGeom prst="rect">
            <a:avLst/>
          </a:prstGeom>
        </p:spPr>
      </p:pic>
      <p:sp>
        <p:nvSpPr>
          <p:cNvPr id="2" name="Rectangle 1">
            <a:extLst>
              <a:ext uri="{FF2B5EF4-FFF2-40B4-BE49-F238E27FC236}">
                <a16:creationId xmlns:a16="http://schemas.microsoft.com/office/drawing/2014/main" id="{396B7BF7-D17B-41E0-A90B-51DC49872C76}"/>
              </a:ext>
            </a:extLst>
          </p:cNvPr>
          <p:cNvSpPr/>
          <p:nvPr/>
        </p:nvSpPr>
        <p:spPr>
          <a:xfrm>
            <a:off x="4301765" y="1431690"/>
            <a:ext cx="6096000" cy="3994620"/>
          </a:xfrm>
          <a:prstGeom prst="rect">
            <a:avLst/>
          </a:prstGeom>
        </p:spPr>
        <p:txBody>
          <a:bodyPr>
            <a:spAutoFit/>
          </a:bodyPr>
          <a:lstStyle/>
          <a:p>
            <a:pPr>
              <a:lnSpc>
                <a:spcPct val="107000"/>
              </a:lnSpc>
              <a:spcAft>
                <a:spcPts val="726"/>
              </a:spcAft>
            </a:pPr>
            <a:r>
              <a:rPr lang="en-GB" b="1" dirty="0">
                <a:latin typeface="Calibri" panose="020F0502020204030204" pitchFamily="34" charset="0"/>
                <a:ea typeface="Times New Roman" panose="02020603050405020304" pitchFamily="18" charset="0"/>
                <a:cs typeface="Times New Roman" panose="02020603050405020304" pitchFamily="18" charset="0"/>
              </a:rPr>
              <a:t>Our Vision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26"/>
              </a:spcAft>
            </a:pPr>
            <a:r>
              <a:rPr lang="en-GB" dirty="0">
                <a:latin typeface="Calibri" panose="020F0502020204030204" pitchFamily="34" charset="0"/>
                <a:ea typeface="Calibri" panose="020F0502020204030204" pitchFamily="34" charset="0"/>
                <a:cs typeface="Calibri" panose="020F0502020204030204" pitchFamily="34" charset="0"/>
              </a:rPr>
              <a:t>At the heart of everything we do at </a:t>
            </a:r>
            <a:r>
              <a:rPr lang="en-GB" dirty="0" err="1">
                <a:latin typeface="Calibri" panose="020F0502020204030204" pitchFamily="34" charset="0"/>
                <a:ea typeface="Calibri" panose="020F0502020204030204" pitchFamily="34" charset="0"/>
                <a:cs typeface="Calibri" panose="020F0502020204030204" pitchFamily="34" charset="0"/>
              </a:rPr>
              <a:t>Ratby</a:t>
            </a:r>
            <a:r>
              <a:rPr lang="en-GB" dirty="0">
                <a:latin typeface="Calibri" panose="020F0502020204030204" pitchFamily="34" charset="0"/>
                <a:ea typeface="Calibri" panose="020F0502020204030204" pitchFamily="34" charset="0"/>
                <a:cs typeface="Calibri" panose="020F0502020204030204" pitchFamily="34" charset="0"/>
              </a:rPr>
              <a:t> Primary School, we: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26"/>
              </a:spcAft>
            </a:pPr>
            <a:r>
              <a:rPr lang="en-GB" b="1" dirty="0">
                <a:latin typeface="Calibri" panose="020F0502020204030204" pitchFamily="34" charset="0"/>
                <a:ea typeface="Times New Roman" panose="02020603050405020304" pitchFamily="18" charset="0"/>
                <a:cs typeface="Times New Roman" panose="02020603050405020304" pitchFamily="18" charset="0"/>
              </a:rPr>
              <a:t>Build on the past, embrace the present and prepare for the future.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26"/>
              </a:spcAft>
            </a:pPr>
            <a:r>
              <a:rPr lang="en-GB" dirty="0">
                <a:latin typeface="Calibri" panose="020F0502020204030204" pitchFamily="34" charset="0"/>
                <a:ea typeface="Calibri" panose="020F0502020204030204" pitchFamily="34" charset="0"/>
                <a:cs typeface="Calibri" panose="020F0502020204030204" pitchFamily="34" charset="0"/>
              </a:rPr>
              <a:t>We honour the experiences and lessons that have shaped our journey, using them as a strong foundation for growth. We stay grounded in the present, fostering innovation, collaboration and purpose in every action we take.  With eyes on the horizon, we proactively shape a future that is sustainable, inclusive and full of opportunity.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26"/>
              </a:spcAft>
            </a:pPr>
            <a:r>
              <a:rPr lang="en-GB" dirty="0">
                <a:latin typeface="Calibri" panose="020F0502020204030204" pitchFamily="34" charset="0"/>
                <a:ea typeface="Calibri" panose="020F0502020204030204" pitchFamily="34" charset="0"/>
                <a:cs typeface="Calibri" panose="020F0502020204030204" pitchFamily="34" charset="0"/>
              </a:rPr>
              <a:t>Together, we move forward—rooted in legacy, driven by purpose and inspired by possibility.</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C:\Users\vtipper.RATBY\AppData\Local\Microsoft\Windows\INetCache\Content.MSO\35159155.tmp">
            <a:extLst>
              <a:ext uri="{FF2B5EF4-FFF2-40B4-BE49-F238E27FC236}">
                <a16:creationId xmlns:a16="http://schemas.microsoft.com/office/drawing/2014/main" id="{5542C136-1D7F-40CD-97A8-9B3F7BECC4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9877" y="158248"/>
            <a:ext cx="1576772" cy="1389156"/>
          </a:xfrm>
          <a:prstGeom prst="rect">
            <a:avLst/>
          </a:prstGeom>
          <a:noFill/>
          <a:ln>
            <a:noFill/>
          </a:ln>
        </p:spPr>
      </p:pic>
    </p:spTree>
    <p:extLst>
      <p:ext uri="{BB962C8B-B14F-4D97-AF65-F5344CB8AC3E}">
        <p14:creationId xmlns:p14="http://schemas.microsoft.com/office/powerpoint/2010/main" val="298460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7C382E1-0734-E883-AE44-5912AA391A47}"/>
              </a:ext>
            </a:extLst>
          </p:cNvPr>
          <p:cNvSpPr/>
          <p:nvPr/>
        </p:nvSpPr>
        <p:spPr>
          <a:xfrm>
            <a:off x="963561" y="845574"/>
            <a:ext cx="2094271" cy="899651"/>
          </a:xfrm>
          <a:prstGeom prst="roundRect">
            <a:avLst/>
          </a:prstGeom>
          <a:solidFill>
            <a:srgbClr val="FFBC82"/>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RSHE – Sex </a:t>
            </a:r>
            <a:r>
              <a:rPr lang="en-US">
                <a:solidFill>
                  <a:schemeClr val="tx1"/>
                </a:solidFill>
              </a:rPr>
              <a:t>and Relationships</a:t>
            </a:r>
            <a:r>
              <a:rPr lang="en-US"/>
              <a:t> </a:t>
            </a:r>
            <a:r>
              <a:rPr lang="en-US" dirty="0">
                <a:solidFill>
                  <a:schemeClr val="tx1"/>
                </a:solidFill>
              </a:rPr>
              <a:t>Education</a:t>
            </a:r>
          </a:p>
        </p:txBody>
      </p:sp>
      <p:sp>
        <p:nvSpPr>
          <p:cNvPr id="5" name="Rounded Rectangle 4">
            <a:extLst>
              <a:ext uri="{FF2B5EF4-FFF2-40B4-BE49-F238E27FC236}">
                <a16:creationId xmlns:a16="http://schemas.microsoft.com/office/drawing/2014/main" id="{51A13C5F-08AB-35D0-7451-A6BF49C8AD97}"/>
              </a:ext>
            </a:extLst>
          </p:cNvPr>
          <p:cNvSpPr/>
          <p:nvPr/>
        </p:nvSpPr>
        <p:spPr>
          <a:xfrm>
            <a:off x="1582993" y="2917723"/>
            <a:ext cx="2094271" cy="899651"/>
          </a:xfrm>
          <a:prstGeom prst="roundRect">
            <a:avLst/>
          </a:prstGeom>
          <a:solidFill>
            <a:srgbClr val="FFFF82"/>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RSHE- Physical &amp; Mental Well-Being</a:t>
            </a:r>
          </a:p>
        </p:txBody>
      </p:sp>
      <p:sp>
        <p:nvSpPr>
          <p:cNvPr id="6" name="Rounded Rectangle 5">
            <a:extLst>
              <a:ext uri="{FF2B5EF4-FFF2-40B4-BE49-F238E27FC236}">
                <a16:creationId xmlns:a16="http://schemas.microsoft.com/office/drawing/2014/main" id="{BA2A3DA6-8260-122A-64FB-0A4FAFF163F1}"/>
              </a:ext>
            </a:extLst>
          </p:cNvPr>
          <p:cNvSpPr/>
          <p:nvPr/>
        </p:nvSpPr>
        <p:spPr>
          <a:xfrm>
            <a:off x="1071714" y="4989872"/>
            <a:ext cx="2094271" cy="899651"/>
          </a:xfrm>
          <a:prstGeom prst="roundRect">
            <a:avLst/>
          </a:prstGeom>
          <a:solidFill>
            <a:srgbClr val="9CF6FF"/>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Citizenship</a:t>
            </a:r>
          </a:p>
        </p:txBody>
      </p:sp>
      <p:sp>
        <p:nvSpPr>
          <p:cNvPr id="7" name="Rounded Rectangle 6">
            <a:extLst>
              <a:ext uri="{FF2B5EF4-FFF2-40B4-BE49-F238E27FC236}">
                <a16:creationId xmlns:a16="http://schemas.microsoft.com/office/drawing/2014/main" id="{B53F0818-6DC5-8E81-7C1A-33D9851A3866}"/>
              </a:ext>
            </a:extLst>
          </p:cNvPr>
          <p:cNvSpPr/>
          <p:nvPr/>
        </p:nvSpPr>
        <p:spPr>
          <a:xfrm>
            <a:off x="5094453" y="4878811"/>
            <a:ext cx="2094271" cy="899651"/>
          </a:xfrm>
          <a:prstGeom prst="roundRect">
            <a:avLst/>
          </a:prstGeom>
          <a:solidFill>
            <a:srgbClr val="B5FBAF"/>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Protected</a:t>
            </a:r>
            <a:r>
              <a:rPr lang="en-US" dirty="0"/>
              <a:t> </a:t>
            </a:r>
            <a:r>
              <a:rPr lang="en-US" dirty="0">
                <a:solidFill>
                  <a:schemeClr val="tx1"/>
                </a:solidFill>
              </a:rPr>
              <a:t>Characteristics</a:t>
            </a:r>
          </a:p>
        </p:txBody>
      </p:sp>
      <p:sp>
        <p:nvSpPr>
          <p:cNvPr id="8" name="Rounded Rectangle 7">
            <a:extLst>
              <a:ext uri="{FF2B5EF4-FFF2-40B4-BE49-F238E27FC236}">
                <a16:creationId xmlns:a16="http://schemas.microsoft.com/office/drawing/2014/main" id="{48792BFC-4A1A-DFC7-3BB0-E4A7911B8A20}"/>
              </a:ext>
            </a:extLst>
          </p:cNvPr>
          <p:cNvSpPr/>
          <p:nvPr/>
        </p:nvSpPr>
        <p:spPr>
          <a:xfrm>
            <a:off x="5175790" y="618983"/>
            <a:ext cx="2094271" cy="899651"/>
          </a:xfrm>
          <a:prstGeom prst="roundRect">
            <a:avLst/>
          </a:prstGeom>
          <a:solidFill>
            <a:srgbClr val="00B0F0"/>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Development of Character</a:t>
            </a:r>
          </a:p>
        </p:txBody>
      </p:sp>
      <p:sp>
        <p:nvSpPr>
          <p:cNvPr id="9" name="Rounded Rectangle 8">
            <a:extLst>
              <a:ext uri="{FF2B5EF4-FFF2-40B4-BE49-F238E27FC236}">
                <a16:creationId xmlns:a16="http://schemas.microsoft.com/office/drawing/2014/main" id="{2569CC4F-ABEB-70D5-3069-D823F174245E}"/>
              </a:ext>
            </a:extLst>
          </p:cNvPr>
          <p:cNvSpPr/>
          <p:nvPr/>
        </p:nvSpPr>
        <p:spPr>
          <a:xfrm>
            <a:off x="9282995" y="349713"/>
            <a:ext cx="2094271" cy="899651"/>
          </a:xfrm>
          <a:prstGeom prst="roundRect">
            <a:avLst/>
          </a:prstGeom>
          <a:solidFill>
            <a:srgbClr val="FF7E79"/>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Wider</a:t>
            </a:r>
            <a:r>
              <a:rPr lang="en-US" dirty="0"/>
              <a:t> </a:t>
            </a:r>
            <a:r>
              <a:rPr lang="en-US" dirty="0">
                <a:solidFill>
                  <a:schemeClr val="tx1"/>
                </a:solidFill>
              </a:rPr>
              <a:t>Opportunities</a:t>
            </a:r>
          </a:p>
        </p:txBody>
      </p:sp>
      <p:sp>
        <p:nvSpPr>
          <p:cNvPr id="10" name="Rounded Rectangle 9">
            <a:extLst>
              <a:ext uri="{FF2B5EF4-FFF2-40B4-BE49-F238E27FC236}">
                <a16:creationId xmlns:a16="http://schemas.microsoft.com/office/drawing/2014/main" id="{11D80120-43FA-0E81-F857-D54F3A0D9304}"/>
              </a:ext>
            </a:extLst>
          </p:cNvPr>
          <p:cNvSpPr/>
          <p:nvPr/>
        </p:nvSpPr>
        <p:spPr>
          <a:xfrm>
            <a:off x="9381762" y="2016731"/>
            <a:ext cx="2094271" cy="899651"/>
          </a:xfrm>
          <a:prstGeom prst="roundRect">
            <a:avLst/>
          </a:prstGeom>
          <a:solidFill>
            <a:srgbClr val="D883FF"/>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SMSC</a:t>
            </a:r>
          </a:p>
        </p:txBody>
      </p:sp>
      <p:sp>
        <p:nvSpPr>
          <p:cNvPr id="11" name="Rounded Rectangle 10">
            <a:extLst>
              <a:ext uri="{FF2B5EF4-FFF2-40B4-BE49-F238E27FC236}">
                <a16:creationId xmlns:a16="http://schemas.microsoft.com/office/drawing/2014/main" id="{70FE4C51-EFA4-1D9C-E9F4-0DDE2B74FF10}"/>
              </a:ext>
            </a:extLst>
          </p:cNvPr>
          <p:cNvSpPr/>
          <p:nvPr/>
        </p:nvSpPr>
        <p:spPr>
          <a:xfrm>
            <a:off x="9282995" y="3595368"/>
            <a:ext cx="2094271" cy="899651"/>
          </a:xfrm>
          <a:prstGeom prst="roundRect">
            <a:avLst/>
          </a:prstGeom>
          <a:solidFill>
            <a:srgbClr val="D5FC79"/>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British Values</a:t>
            </a:r>
          </a:p>
        </p:txBody>
      </p:sp>
      <p:sp>
        <p:nvSpPr>
          <p:cNvPr id="4" name="Rounded Rectangle 3">
            <a:extLst>
              <a:ext uri="{FF2B5EF4-FFF2-40B4-BE49-F238E27FC236}">
                <a16:creationId xmlns:a16="http://schemas.microsoft.com/office/drawing/2014/main" id="{BCE34AE8-82C0-F9B2-BAD1-A3A18CB987DD}"/>
              </a:ext>
            </a:extLst>
          </p:cNvPr>
          <p:cNvSpPr/>
          <p:nvPr/>
        </p:nvSpPr>
        <p:spPr>
          <a:xfrm>
            <a:off x="9057298" y="5112776"/>
            <a:ext cx="2094271" cy="899651"/>
          </a:xfrm>
          <a:prstGeom prst="roundRect">
            <a:avLst/>
          </a:prstGeom>
          <a:solidFill>
            <a:srgbClr val="FF8AD8"/>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Inclusion</a:t>
            </a:r>
            <a:r>
              <a:rPr lang="en-US" dirty="0"/>
              <a:t> </a:t>
            </a:r>
            <a:r>
              <a:rPr lang="en-US" dirty="0">
                <a:solidFill>
                  <a:schemeClr val="tx1"/>
                </a:solidFill>
              </a:rPr>
              <a:t>&amp; Equal Opportunities</a:t>
            </a:r>
          </a:p>
        </p:txBody>
      </p:sp>
      <p:cxnSp>
        <p:nvCxnSpPr>
          <p:cNvPr id="20" name="Straight Connector 19">
            <a:extLst>
              <a:ext uri="{FF2B5EF4-FFF2-40B4-BE49-F238E27FC236}">
                <a16:creationId xmlns:a16="http://schemas.microsoft.com/office/drawing/2014/main" id="{23F7A565-2285-759F-6916-910C95A33119}"/>
              </a:ext>
            </a:extLst>
          </p:cNvPr>
          <p:cNvCxnSpPr>
            <a:stCxn id="3" idx="3"/>
          </p:cNvCxnSpPr>
          <p:nvPr/>
        </p:nvCxnSpPr>
        <p:spPr>
          <a:xfrm>
            <a:off x="3057832" y="1295400"/>
            <a:ext cx="2117958" cy="1509027"/>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B2EECD1-EAF9-9664-DA38-893512161DA4}"/>
              </a:ext>
            </a:extLst>
          </p:cNvPr>
          <p:cNvCxnSpPr>
            <a:stCxn id="5" idx="3"/>
            <a:endCxn id="2" idx="1"/>
          </p:cNvCxnSpPr>
          <p:nvPr/>
        </p:nvCxnSpPr>
        <p:spPr>
          <a:xfrm flipV="1">
            <a:off x="3677264" y="3254253"/>
            <a:ext cx="1417190" cy="113296"/>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47BD4A-4243-6166-3EB0-728B34577F7D}"/>
              </a:ext>
            </a:extLst>
          </p:cNvPr>
          <p:cNvCxnSpPr/>
          <p:nvPr/>
        </p:nvCxnSpPr>
        <p:spPr>
          <a:xfrm flipH="1">
            <a:off x="3165985" y="3595368"/>
            <a:ext cx="2009805" cy="1507799"/>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C17506-2EF4-9D14-34A6-10D662C007C7}"/>
              </a:ext>
            </a:extLst>
          </p:cNvPr>
          <p:cNvCxnSpPr>
            <a:stCxn id="2" idx="2"/>
          </p:cNvCxnSpPr>
          <p:nvPr/>
        </p:nvCxnSpPr>
        <p:spPr>
          <a:xfrm flipH="1">
            <a:off x="6141589" y="3704078"/>
            <a:ext cx="1" cy="1172498"/>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C5554-16A7-8A06-0D05-91C7D62C958D}"/>
              </a:ext>
            </a:extLst>
          </p:cNvPr>
          <p:cNvCxnSpPr>
            <a:cxnSpLocks/>
            <a:endCxn id="2" idx="0"/>
          </p:cNvCxnSpPr>
          <p:nvPr/>
        </p:nvCxnSpPr>
        <p:spPr>
          <a:xfrm>
            <a:off x="6118795" y="1518634"/>
            <a:ext cx="22795" cy="1285793"/>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7BF781-5899-5C93-2A96-53F3A4B9829E}"/>
              </a:ext>
            </a:extLst>
          </p:cNvPr>
          <p:cNvCxnSpPr>
            <a:cxnSpLocks/>
          </p:cNvCxnSpPr>
          <p:nvPr/>
        </p:nvCxnSpPr>
        <p:spPr>
          <a:xfrm flipH="1">
            <a:off x="7183805" y="1068808"/>
            <a:ext cx="2099190" cy="1733269"/>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5A64D3-C43B-6632-BBD0-BBB0940BFEC4}"/>
              </a:ext>
            </a:extLst>
          </p:cNvPr>
          <p:cNvCxnSpPr>
            <a:stCxn id="2" idx="3"/>
          </p:cNvCxnSpPr>
          <p:nvPr/>
        </p:nvCxnSpPr>
        <p:spPr>
          <a:xfrm flipV="1">
            <a:off x="7188725" y="2614933"/>
            <a:ext cx="2193037" cy="639320"/>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F4DDB3-D6E9-D8DA-272B-DD4B8872224A}"/>
              </a:ext>
            </a:extLst>
          </p:cNvPr>
          <p:cNvCxnSpPr>
            <a:endCxn id="11" idx="1"/>
          </p:cNvCxnSpPr>
          <p:nvPr/>
        </p:nvCxnSpPr>
        <p:spPr>
          <a:xfrm>
            <a:off x="7212412" y="3534139"/>
            <a:ext cx="2070583" cy="511055"/>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F0CA186-9B1F-F395-CACE-895AB5ABC47C}"/>
              </a:ext>
            </a:extLst>
          </p:cNvPr>
          <p:cNvCxnSpPr/>
          <p:nvPr/>
        </p:nvCxnSpPr>
        <p:spPr>
          <a:xfrm>
            <a:off x="7016212" y="3704078"/>
            <a:ext cx="2041086" cy="1469927"/>
          </a:xfrm>
          <a:prstGeom prst="line">
            <a:avLst/>
          </a:prstGeom>
          <a:ln w="28575">
            <a:solidFill>
              <a:srgbClr val="011893"/>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B92CAFDC-75A1-BB1F-6085-1A70401EA8F6}"/>
              </a:ext>
            </a:extLst>
          </p:cNvPr>
          <p:cNvSpPr/>
          <p:nvPr/>
        </p:nvSpPr>
        <p:spPr>
          <a:xfrm>
            <a:off x="5094454" y="2804427"/>
            <a:ext cx="2094271" cy="899651"/>
          </a:xfrm>
          <a:prstGeom prst="roundRect">
            <a:avLst/>
          </a:prstGeom>
          <a:solidFill>
            <a:srgbClr val="009193"/>
          </a:solidFill>
          <a:ln>
            <a:solidFill>
              <a:srgbClr val="011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Personal Development Curriculum</a:t>
            </a:r>
          </a:p>
        </p:txBody>
      </p:sp>
    </p:spTree>
    <p:extLst>
      <p:ext uri="{BB962C8B-B14F-4D97-AF65-F5344CB8AC3E}">
        <p14:creationId xmlns:p14="http://schemas.microsoft.com/office/powerpoint/2010/main" val="74821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C1569CC9-B493-545C-1C8E-84B8D8F87592}"/>
              </a:ext>
            </a:extLst>
          </p:cNvPr>
          <p:cNvSpPr>
            <a:spLocks noGrp="1"/>
          </p:cNvSpPr>
          <p:nvPr>
            <p:ph type="title"/>
          </p:nvPr>
        </p:nvSpPr>
        <p:spPr>
          <a:xfrm>
            <a:off x="160906" y="569980"/>
            <a:ext cx="4449530" cy="3123977"/>
          </a:xfrm>
        </p:spPr>
        <p:txBody>
          <a:bodyPr anchor="t">
            <a:normAutofit/>
          </a:bodyPr>
          <a:lstStyle/>
          <a:p>
            <a:r>
              <a:rPr lang="en-US" sz="3200" dirty="0">
                <a:solidFill>
                  <a:srgbClr val="002060"/>
                </a:solidFill>
              </a:rPr>
              <a:t>RSHE: Sex and Relationship Education</a:t>
            </a:r>
          </a:p>
        </p:txBody>
      </p:sp>
      <p:sp>
        <p:nvSpPr>
          <p:cNvPr id="6" name="Content Placeholder 5">
            <a:extLst>
              <a:ext uri="{FF2B5EF4-FFF2-40B4-BE49-F238E27FC236}">
                <a16:creationId xmlns:a16="http://schemas.microsoft.com/office/drawing/2014/main" id="{F4436828-806C-7098-7D18-EA1C8BDA3986}"/>
              </a:ext>
            </a:extLst>
          </p:cNvPr>
          <p:cNvSpPr>
            <a:spLocks noGrp="1"/>
          </p:cNvSpPr>
          <p:nvPr>
            <p:ph sz="half" idx="1"/>
          </p:nvPr>
        </p:nvSpPr>
        <p:spPr>
          <a:xfrm>
            <a:off x="4421332" y="147064"/>
            <a:ext cx="3887569" cy="4363844"/>
          </a:xfrm>
        </p:spPr>
        <p:txBody>
          <a:bodyPr>
            <a:noAutofit/>
          </a:bodyPr>
          <a:lstStyle/>
          <a:p>
            <a:r>
              <a:rPr lang="en-US" sz="1400" dirty="0">
                <a:solidFill>
                  <a:schemeClr val="bg1"/>
                </a:solidFill>
                <a:latin typeface="+mj-lt"/>
              </a:rPr>
              <a:t>Children are support to </a:t>
            </a:r>
            <a:r>
              <a:rPr lang="en-US" sz="1400" b="1" dirty="0">
                <a:solidFill>
                  <a:schemeClr val="bg1"/>
                </a:solidFill>
                <a:latin typeface="+mj-lt"/>
              </a:rPr>
              <a:t>stay safe</a:t>
            </a:r>
          </a:p>
          <a:p>
            <a:r>
              <a:rPr lang="en-US" sz="1400" dirty="0">
                <a:solidFill>
                  <a:schemeClr val="bg1"/>
                </a:solidFill>
                <a:latin typeface="+mj-lt"/>
              </a:rPr>
              <a:t>Experienced PSHE Lead</a:t>
            </a:r>
          </a:p>
          <a:p>
            <a:r>
              <a:rPr lang="en-US" sz="1400" dirty="0">
                <a:solidFill>
                  <a:schemeClr val="bg1"/>
                </a:solidFill>
                <a:latin typeface="+mj-lt"/>
              </a:rPr>
              <a:t>PSHE Lead attends Trust Network Meetings</a:t>
            </a:r>
          </a:p>
          <a:p>
            <a:r>
              <a:rPr lang="en-US" sz="1400" dirty="0">
                <a:solidFill>
                  <a:schemeClr val="bg1"/>
                </a:solidFill>
                <a:latin typeface="+mj-lt"/>
              </a:rPr>
              <a:t>National College Advanced Certificate in the role of RHSE/PSHE Lead</a:t>
            </a:r>
          </a:p>
          <a:p>
            <a:r>
              <a:rPr lang="en-US" sz="1400" dirty="0">
                <a:solidFill>
                  <a:schemeClr val="bg1"/>
                </a:solidFill>
                <a:latin typeface="+mj-lt"/>
              </a:rPr>
              <a:t>Twinkl Scheme of Work linked to EYFS PSE Curriculum</a:t>
            </a:r>
          </a:p>
          <a:p>
            <a:r>
              <a:rPr lang="en-US" sz="1400" dirty="0">
                <a:solidFill>
                  <a:schemeClr val="bg1"/>
                </a:solidFill>
                <a:latin typeface="+mj-lt"/>
              </a:rPr>
              <a:t>Catherine Kirk – LA Specialist Support for RHE</a:t>
            </a:r>
          </a:p>
          <a:p>
            <a:r>
              <a:rPr lang="en-US" sz="1400" dirty="0">
                <a:solidFill>
                  <a:schemeClr val="bg1"/>
                </a:solidFill>
                <a:latin typeface="+mj-lt"/>
              </a:rPr>
              <a:t>Consulted with parents and staff</a:t>
            </a:r>
          </a:p>
          <a:p>
            <a:r>
              <a:rPr lang="en-US" sz="1400" dirty="0">
                <a:solidFill>
                  <a:schemeClr val="bg1"/>
                </a:solidFill>
                <a:latin typeface="+mj-lt"/>
              </a:rPr>
              <a:t>Linked to Computing – E-Safety units</a:t>
            </a:r>
          </a:p>
          <a:p>
            <a:r>
              <a:rPr lang="en-US" sz="1400" dirty="0">
                <a:solidFill>
                  <a:schemeClr val="bg1"/>
                </a:solidFill>
                <a:latin typeface="+mj-lt"/>
              </a:rPr>
              <a:t>Review of Programme of study includes feedback from parental survey and taking into account the changing needs of pupils. </a:t>
            </a:r>
            <a:r>
              <a:rPr lang="en-US" sz="1400" dirty="0" err="1">
                <a:solidFill>
                  <a:schemeClr val="bg1"/>
                </a:solidFill>
                <a:latin typeface="+mj-lt"/>
              </a:rPr>
              <a:t>e.g</a:t>
            </a:r>
            <a:r>
              <a:rPr lang="en-US" sz="1400" dirty="0">
                <a:solidFill>
                  <a:schemeClr val="bg1"/>
                </a:solidFill>
                <a:latin typeface="+mj-lt"/>
              </a:rPr>
              <a:t> RSE unit now taught in Autumn 2</a:t>
            </a:r>
          </a:p>
          <a:p>
            <a:r>
              <a:rPr lang="en-US" sz="1400" dirty="0">
                <a:solidFill>
                  <a:schemeClr val="bg1"/>
                </a:solidFill>
                <a:latin typeface="+mj-lt"/>
              </a:rPr>
              <a:t>RSE accessible to all</a:t>
            </a:r>
          </a:p>
          <a:p>
            <a:r>
              <a:rPr lang="en-US" sz="1400" dirty="0">
                <a:solidFill>
                  <a:schemeClr val="bg1"/>
                </a:solidFill>
                <a:latin typeface="+mj-lt"/>
              </a:rPr>
              <a:t>A degree of flexibility to respond to contextual issues that may arise or need to be revisited.</a:t>
            </a:r>
          </a:p>
          <a:p>
            <a:r>
              <a:rPr lang="en-US" sz="1400" dirty="0">
                <a:solidFill>
                  <a:schemeClr val="bg1"/>
                </a:solidFill>
                <a:latin typeface="+mj-lt"/>
              </a:rPr>
              <a:t>Whole School Training on LGBTQ+ Awareness and Inclusion for Primary Schools</a:t>
            </a:r>
          </a:p>
          <a:p>
            <a:endParaRPr lang="en-US" sz="1400" dirty="0">
              <a:solidFill>
                <a:schemeClr val="bg1"/>
              </a:solidFill>
              <a:latin typeface="+mj-lt"/>
            </a:endParaRPr>
          </a:p>
        </p:txBody>
      </p:sp>
      <p:sp>
        <p:nvSpPr>
          <p:cNvPr id="7" name="Content Placeholder 6">
            <a:extLst>
              <a:ext uri="{FF2B5EF4-FFF2-40B4-BE49-F238E27FC236}">
                <a16:creationId xmlns:a16="http://schemas.microsoft.com/office/drawing/2014/main" id="{94AA243D-8235-60DF-7347-4FF260C3B85D}"/>
              </a:ext>
            </a:extLst>
          </p:cNvPr>
          <p:cNvSpPr>
            <a:spLocks noGrp="1"/>
          </p:cNvSpPr>
          <p:nvPr>
            <p:ph sz="half" idx="2"/>
          </p:nvPr>
        </p:nvSpPr>
        <p:spPr>
          <a:xfrm>
            <a:off x="8280872" y="147064"/>
            <a:ext cx="3750221" cy="6563871"/>
          </a:xfrm>
        </p:spPr>
        <p:txBody>
          <a:bodyPr>
            <a:normAutofit/>
          </a:bodyPr>
          <a:lstStyle/>
          <a:p>
            <a:r>
              <a:rPr lang="en-US" sz="1400" dirty="0">
                <a:solidFill>
                  <a:schemeClr val="bg1"/>
                </a:solidFill>
                <a:latin typeface="+mj-lt"/>
              </a:rPr>
              <a:t>Everyone’s Welcome scheme of work </a:t>
            </a:r>
          </a:p>
          <a:p>
            <a:r>
              <a:rPr lang="en-US" sz="1400" dirty="0">
                <a:solidFill>
                  <a:schemeClr val="bg1"/>
                </a:solidFill>
                <a:latin typeface="+mj-lt"/>
              </a:rPr>
              <a:t>Children with SEND are supported to learn the information they need with appropriate adult support.</a:t>
            </a:r>
          </a:p>
          <a:p>
            <a:r>
              <a:rPr lang="en-US" sz="1400" dirty="0">
                <a:solidFill>
                  <a:schemeClr val="bg1"/>
                </a:solidFill>
                <a:latin typeface="+mj-lt"/>
              </a:rPr>
              <a:t>Children from EYFS onwards are taught about consent and to use correct terminology for parts of the body</a:t>
            </a:r>
          </a:p>
          <a:p>
            <a:r>
              <a:rPr lang="en-US" sz="1400" dirty="0">
                <a:solidFill>
                  <a:schemeClr val="bg1"/>
                </a:solidFill>
                <a:latin typeface="+mj-lt"/>
              </a:rPr>
              <a:t>5 Ways to Well-Being Y6 </a:t>
            </a:r>
          </a:p>
          <a:p>
            <a:r>
              <a:rPr lang="en-US" sz="1400" dirty="0">
                <a:solidFill>
                  <a:schemeClr val="bg1"/>
                </a:solidFill>
                <a:latin typeface="+mj-lt"/>
              </a:rPr>
              <a:t>Parent Consultation undertaken</a:t>
            </a:r>
          </a:p>
          <a:p>
            <a:r>
              <a:rPr lang="en-US" sz="1400" dirty="0">
                <a:solidFill>
                  <a:schemeClr val="bg1"/>
                </a:solidFill>
                <a:latin typeface="+mj-lt"/>
              </a:rPr>
              <a:t>LA Training undertaken</a:t>
            </a:r>
          </a:p>
          <a:p>
            <a:r>
              <a:rPr lang="en-US" sz="1400" dirty="0">
                <a:solidFill>
                  <a:schemeClr val="bg1"/>
                </a:solidFill>
                <a:latin typeface="+mj-lt"/>
              </a:rPr>
              <a:t>RSE part of Autumn curriculum to fill in gaps in missed learning</a:t>
            </a:r>
          </a:p>
          <a:p>
            <a:r>
              <a:rPr lang="en-US" sz="1400" dirty="0">
                <a:solidFill>
                  <a:schemeClr val="bg1"/>
                </a:solidFill>
                <a:latin typeface="+mj-lt"/>
              </a:rPr>
              <a:t>Cohesive and progressive scheme to work EYFS to Y6</a:t>
            </a:r>
          </a:p>
          <a:p>
            <a:r>
              <a:rPr lang="en-US" sz="1400" dirty="0">
                <a:solidFill>
                  <a:schemeClr val="bg1"/>
                </a:solidFill>
                <a:latin typeface="+mj-lt"/>
              </a:rPr>
              <a:t>Established PSHE Lead</a:t>
            </a:r>
          </a:p>
          <a:p>
            <a:r>
              <a:rPr lang="en-US" sz="1400" dirty="0">
                <a:solidFill>
                  <a:schemeClr val="bg1"/>
                </a:solidFill>
                <a:latin typeface="+mj-lt"/>
              </a:rPr>
              <a:t>Physical and Mental Well-Being</a:t>
            </a:r>
          </a:p>
          <a:p>
            <a:r>
              <a:rPr lang="en-US" sz="1400" dirty="0">
                <a:solidFill>
                  <a:schemeClr val="bg1"/>
                </a:solidFill>
                <a:latin typeface="+mj-lt"/>
              </a:rPr>
              <a:t>Speak out Stay Safe</a:t>
            </a:r>
          </a:p>
          <a:p>
            <a:r>
              <a:rPr lang="en-US" sz="1400" dirty="0">
                <a:solidFill>
                  <a:schemeClr val="bg1"/>
                </a:solidFill>
                <a:latin typeface="+mj-lt"/>
              </a:rPr>
              <a:t>Internet Safety Day</a:t>
            </a:r>
          </a:p>
          <a:p>
            <a:r>
              <a:rPr lang="en-US" sz="1400" dirty="0">
                <a:solidFill>
                  <a:schemeClr val="bg1"/>
                </a:solidFill>
                <a:latin typeface="+mj-lt"/>
              </a:rPr>
              <a:t>Links to Computing online safety units</a:t>
            </a:r>
          </a:p>
          <a:p>
            <a:pPr lvl="1"/>
            <a:endParaRPr lang="en-US" sz="1400" dirty="0"/>
          </a:p>
        </p:txBody>
      </p:sp>
      <p:pic>
        <p:nvPicPr>
          <p:cNvPr id="3" name="Picture 2" descr="Logo, company name&#10;&#10;Description automatically generated">
            <a:extLst>
              <a:ext uri="{FF2B5EF4-FFF2-40B4-BE49-F238E27FC236}">
                <a16:creationId xmlns:a16="http://schemas.microsoft.com/office/drawing/2014/main" id="{501B2818-9414-D797-0F43-10C9BFA70353}"/>
              </a:ext>
            </a:extLst>
          </p:cNvPr>
          <p:cNvPicPr>
            <a:picLocks noChangeAspect="1"/>
          </p:cNvPicPr>
          <p:nvPr/>
        </p:nvPicPr>
        <p:blipFill>
          <a:blip r:embed="rId3"/>
          <a:stretch>
            <a:fillRect/>
          </a:stretch>
        </p:blipFill>
        <p:spPr>
          <a:xfrm>
            <a:off x="813461" y="2131969"/>
            <a:ext cx="1772991" cy="1561988"/>
          </a:xfrm>
          <a:prstGeom prst="rect">
            <a:avLst/>
          </a:prstGeom>
        </p:spPr>
      </p:pic>
    </p:spTree>
    <p:extLst>
      <p:ext uri="{BB962C8B-B14F-4D97-AF65-F5344CB8AC3E}">
        <p14:creationId xmlns:p14="http://schemas.microsoft.com/office/powerpoint/2010/main" val="14764289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8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79244" y="86342"/>
            <a:ext cx="4421332" cy="2127124"/>
          </a:xfrm>
        </p:spPr>
        <p:txBody>
          <a:bodyPr anchor="t">
            <a:normAutofit/>
          </a:bodyPr>
          <a:lstStyle/>
          <a:p>
            <a:r>
              <a:rPr lang="en-US" sz="3200" dirty="0">
                <a:solidFill>
                  <a:srgbClr val="002060"/>
                </a:solidFill>
              </a:rPr>
              <a:t>RSHE: Physical and Mental Well-Being</a:t>
            </a:r>
            <a:br>
              <a:rPr lang="en-US" sz="3200" dirty="0">
                <a:solidFill>
                  <a:srgbClr val="002060"/>
                </a:solidFill>
              </a:rPr>
            </a:br>
            <a:endParaRPr lang="en-US" sz="3200" dirty="0">
              <a:solidFill>
                <a:srgbClr val="002060"/>
              </a:solidFill>
            </a:endParaRP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4480438" y="83130"/>
            <a:ext cx="7155101" cy="6563871"/>
          </a:xfrm>
          <a:noFill/>
        </p:spPr>
        <p:txBody>
          <a:bodyPr>
            <a:noAutofit/>
          </a:bodyPr>
          <a:lstStyle/>
          <a:p>
            <a:r>
              <a:rPr lang="en-US" sz="1300" b="1" dirty="0">
                <a:solidFill>
                  <a:schemeClr val="bg1"/>
                </a:solidFill>
                <a:latin typeface="+mj-lt"/>
              </a:rPr>
              <a:t>PSHE Curriculum:  </a:t>
            </a:r>
            <a:r>
              <a:rPr lang="en-US" sz="1300" dirty="0">
                <a:solidFill>
                  <a:schemeClr val="bg1"/>
                </a:solidFill>
                <a:latin typeface="+mj-lt"/>
              </a:rPr>
              <a:t>It’s My Body unit Y1,Y3,Y4  (healthy eating, physical health and fitness, oral hygiene, sleep and its benefits, risk of drugs and alcohol, storing of medicine, personal hygiene, making healthy choices, how children think and feel about their body )</a:t>
            </a:r>
          </a:p>
          <a:p>
            <a:r>
              <a:rPr lang="en-US" sz="1300" b="1" dirty="0">
                <a:solidFill>
                  <a:schemeClr val="bg1"/>
                </a:solidFill>
                <a:latin typeface="+mj-lt"/>
              </a:rPr>
              <a:t>PSHE Curriculum:</a:t>
            </a:r>
            <a:r>
              <a:rPr lang="en-US" sz="1300" dirty="0">
                <a:solidFill>
                  <a:schemeClr val="bg1"/>
                </a:solidFill>
                <a:latin typeface="+mj-lt"/>
              </a:rPr>
              <a:t> Being Positive</a:t>
            </a:r>
            <a:r>
              <a:rPr lang="en-US" sz="1400" dirty="0">
                <a:solidFill>
                  <a:schemeClr val="bg1"/>
                </a:solidFill>
                <a:latin typeface="+mj-lt"/>
              </a:rPr>
              <a:t> Y2/Y4/Y5</a:t>
            </a:r>
            <a:endParaRPr lang="en-US" sz="1300" dirty="0">
              <a:solidFill>
                <a:schemeClr val="bg1"/>
              </a:solidFill>
              <a:latin typeface="+mj-lt"/>
            </a:endParaRPr>
          </a:p>
          <a:p>
            <a:r>
              <a:rPr lang="en-US" sz="1300" b="1" dirty="0">
                <a:solidFill>
                  <a:schemeClr val="bg1"/>
                </a:solidFill>
                <a:latin typeface="+mj-lt"/>
              </a:rPr>
              <a:t>PSHE Curriculum:</a:t>
            </a:r>
            <a:r>
              <a:rPr lang="en-US" sz="1300" dirty="0">
                <a:solidFill>
                  <a:schemeClr val="bg1"/>
                </a:solidFill>
                <a:latin typeface="+mj-lt"/>
              </a:rPr>
              <a:t> Team Y1/Y3/Y5</a:t>
            </a:r>
          </a:p>
          <a:p>
            <a:r>
              <a:rPr lang="en-US" sz="1300" b="1" dirty="0">
                <a:solidFill>
                  <a:schemeClr val="bg1"/>
                </a:solidFill>
                <a:latin typeface="+mj-lt"/>
              </a:rPr>
              <a:t>PSHE Curriculum:</a:t>
            </a:r>
            <a:r>
              <a:rPr lang="en-US" sz="1300" dirty="0">
                <a:solidFill>
                  <a:schemeClr val="bg1"/>
                </a:solidFill>
                <a:latin typeface="+mj-lt"/>
              </a:rPr>
              <a:t> Aiming High Y1/Y3/Y5</a:t>
            </a:r>
          </a:p>
          <a:p>
            <a:r>
              <a:rPr lang="en-US" sz="1300" dirty="0">
                <a:solidFill>
                  <a:schemeClr val="bg1"/>
                </a:solidFill>
                <a:latin typeface="+mj-lt"/>
              </a:rPr>
              <a:t>Well-Being Wednesday’s - 10 Keys to Happiness</a:t>
            </a:r>
          </a:p>
          <a:p>
            <a:r>
              <a:rPr lang="en-US" sz="1300" dirty="0">
                <a:solidFill>
                  <a:schemeClr val="bg1"/>
                </a:solidFill>
                <a:latin typeface="+mj-lt"/>
              </a:rPr>
              <a:t>Basic First Aid – St. John’s Ambulance (Year 6)</a:t>
            </a:r>
          </a:p>
          <a:p>
            <a:r>
              <a:rPr lang="en-US" sz="1300" dirty="0">
                <a:solidFill>
                  <a:schemeClr val="bg1"/>
                </a:solidFill>
                <a:latin typeface="+mj-lt"/>
              </a:rPr>
              <a:t>Transition (Early Years and Years 6 and Mid Year Transfers)</a:t>
            </a:r>
          </a:p>
          <a:p>
            <a:r>
              <a:rPr lang="en-US" sz="1300" dirty="0">
                <a:solidFill>
                  <a:schemeClr val="bg1"/>
                </a:solidFill>
                <a:latin typeface="+mj-lt"/>
              </a:rPr>
              <a:t>Pastoral Lead and 6 ELSAs</a:t>
            </a:r>
          </a:p>
          <a:p>
            <a:r>
              <a:rPr lang="en-US" sz="1300" dirty="0">
                <a:solidFill>
                  <a:schemeClr val="bg1"/>
                </a:solidFill>
                <a:latin typeface="+mj-lt"/>
              </a:rPr>
              <a:t>School Counsellor</a:t>
            </a:r>
          </a:p>
          <a:p>
            <a:r>
              <a:rPr lang="en-US" sz="1300" dirty="0">
                <a:solidFill>
                  <a:schemeClr val="bg1"/>
                </a:solidFill>
                <a:latin typeface="+mj-lt"/>
              </a:rPr>
              <a:t>Growth Mindset (Shirley Clarke) units at the start of each year</a:t>
            </a:r>
          </a:p>
          <a:p>
            <a:r>
              <a:rPr lang="en-US" sz="1300" dirty="0">
                <a:solidFill>
                  <a:schemeClr val="bg1"/>
                </a:solidFill>
                <a:latin typeface="+mj-lt"/>
              </a:rPr>
              <a:t>Happy Lunchtimes</a:t>
            </a:r>
          </a:p>
          <a:p>
            <a:r>
              <a:rPr lang="en-US" sz="1300" dirty="0">
                <a:solidFill>
                  <a:schemeClr val="bg1"/>
                </a:solidFill>
                <a:latin typeface="+mj-lt"/>
              </a:rPr>
              <a:t>Celebration Assembly</a:t>
            </a:r>
          </a:p>
          <a:p>
            <a:r>
              <a:rPr lang="en-US" sz="1300" dirty="0">
                <a:solidFill>
                  <a:schemeClr val="bg1"/>
                </a:solidFill>
                <a:latin typeface="+mj-lt"/>
              </a:rPr>
              <a:t>Behaviour Ambassador</a:t>
            </a:r>
          </a:p>
          <a:p>
            <a:r>
              <a:rPr lang="en-US" sz="1300" dirty="0">
                <a:solidFill>
                  <a:schemeClr val="bg1"/>
                </a:solidFill>
                <a:latin typeface="+mj-lt"/>
              </a:rPr>
              <a:t>Anti-Bullying Ambassadors</a:t>
            </a:r>
          </a:p>
          <a:p>
            <a:r>
              <a:rPr lang="en-US" sz="1300" dirty="0">
                <a:solidFill>
                  <a:schemeClr val="bg1"/>
                </a:solidFill>
                <a:latin typeface="+mj-lt"/>
              </a:rPr>
              <a:t>Mental Health Lead Training using ROAR</a:t>
            </a:r>
          </a:p>
          <a:p>
            <a:r>
              <a:rPr lang="en-US" sz="1300" dirty="0">
                <a:solidFill>
                  <a:schemeClr val="bg1"/>
                </a:solidFill>
                <a:latin typeface="+mj-lt"/>
              </a:rPr>
              <a:t>Mental Health First Aider Training</a:t>
            </a:r>
          </a:p>
          <a:p>
            <a:r>
              <a:rPr lang="en-US" sz="1300" dirty="0">
                <a:solidFill>
                  <a:schemeClr val="bg1"/>
                </a:solidFill>
                <a:latin typeface="+mj-lt"/>
              </a:rPr>
              <a:t>Children’s Mental Health Week</a:t>
            </a:r>
          </a:p>
          <a:p>
            <a:r>
              <a:rPr lang="en-US" sz="1300" dirty="0">
                <a:solidFill>
                  <a:schemeClr val="bg1"/>
                </a:solidFill>
                <a:latin typeface="+mj-lt"/>
              </a:rPr>
              <a:t>Pupil Surveys</a:t>
            </a:r>
          </a:p>
          <a:p>
            <a:r>
              <a:rPr lang="en-US" sz="1300" dirty="0">
                <a:solidFill>
                  <a:schemeClr val="bg1"/>
                </a:solidFill>
                <a:latin typeface="+mj-lt"/>
              </a:rPr>
              <a:t>Speak Out Stay Safe</a:t>
            </a:r>
          </a:p>
          <a:p>
            <a:pPr marL="0" indent="0">
              <a:buNone/>
            </a:pPr>
            <a:endParaRPr lang="en-US" sz="1300" dirty="0">
              <a:solidFill>
                <a:schemeClr val="bg1"/>
              </a:solidFill>
              <a:latin typeface="+mj-lt"/>
            </a:endParaRPr>
          </a:p>
          <a:p>
            <a:endParaRPr lang="en-US" sz="1300" dirty="0">
              <a:solidFill>
                <a:schemeClr val="bg1"/>
              </a:solidFill>
              <a:latin typeface="+mj-lt"/>
            </a:endParaRPr>
          </a:p>
        </p:txBody>
      </p:sp>
      <p:pic>
        <p:nvPicPr>
          <p:cNvPr id="4" name="Picture 3" descr="Logo, company name&#10;&#10;Description automatically generated">
            <a:extLst>
              <a:ext uri="{FF2B5EF4-FFF2-40B4-BE49-F238E27FC236}">
                <a16:creationId xmlns:a16="http://schemas.microsoft.com/office/drawing/2014/main" id="{0E7EE222-C8AA-4F8F-983F-33C40E7BF288}"/>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17103227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F6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775118" y="525798"/>
            <a:ext cx="2871095" cy="2127124"/>
          </a:xfrm>
        </p:spPr>
        <p:txBody>
          <a:bodyPr anchor="t">
            <a:normAutofit/>
          </a:bodyPr>
          <a:lstStyle/>
          <a:p>
            <a:r>
              <a:rPr lang="en-US" sz="3600" dirty="0">
                <a:solidFill>
                  <a:schemeClr val="bg1"/>
                </a:solidFill>
              </a:rPr>
              <a:t>Citizenship</a:t>
            </a: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5036898" y="294128"/>
            <a:ext cx="7155102" cy="6285575"/>
          </a:xfrm>
        </p:spPr>
        <p:txBody>
          <a:bodyPr>
            <a:normAutofit/>
          </a:bodyPr>
          <a:lstStyle/>
          <a:p>
            <a:r>
              <a:rPr lang="en-US" sz="1400" dirty="0">
                <a:solidFill>
                  <a:schemeClr val="bg1"/>
                </a:solidFill>
                <a:latin typeface="+mj-lt"/>
              </a:rPr>
              <a:t>PSHE Curriculum: Diverse Britain Y1/Y3/Y5</a:t>
            </a:r>
          </a:p>
          <a:p>
            <a:r>
              <a:rPr lang="en-US" sz="1400" dirty="0">
                <a:solidFill>
                  <a:schemeClr val="bg1"/>
                </a:solidFill>
                <a:latin typeface="+mj-lt"/>
              </a:rPr>
              <a:t>PSHE Curriculum: One World Y2/Y4/Y6</a:t>
            </a:r>
          </a:p>
          <a:p>
            <a:r>
              <a:rPr lang="en-US" sz="1400" dirty="0">
                <a:solidFill>
                  <a:schemeClr val="bg1"/>
                </a:solidFill>
                <a:latin typeface="+mj-lt"/>
              </a:rPr>
              <a:t>PSHE Curriculum: Money Matters Y2/Y4/Y6</a:t>
            </a:r>
          </a:p>
          <a:p>
            <a:r>
              <a:rPr lang="en-US" sz="1400" dirty="0">
                <a:solidFill>
                  <a:schemeClr val="bg1"/>
                </a:solidFill>
                <a:latin typeface="+mj-lt"/>
              </a:rPr>
              <a:t>PSHE Curriculum: Aiming High Y1/Y3/Y5</a:t>
            </a:r>
          </a:p>
          <a:p>
            <a:r>
              <a:rPr lang="en-US" sz="1400" dirty="0">
                <a:solidFill>
                  <a:schemeClr val="bg1"/>
                </a:solidFill>
                <a:latin typeface="+mj-lt"/>
              </a:rPr>
              <a:t>Applications for Roles in school: School Council, House/Vice Captains, Peer Stars, Anti-Bullying Ambassadors, Reading Ambassadors, Subject Ambassadors,</a:t>
            </a:r>
          </a:p>
          <a:p>
            <a:r>
              <a:rPr lang="en-US" sz="1400" dirty="0">
                <a:solidFill>
                  <a:schemeClr val="bg1"/>
                </a:solidFill>
                <a:latin typeface="+mj-lt"/>
              </a:rPr>
              <a:t>Opportunities for democracy: Voting for candidates for House/Vice Captains and School Council Reps</a:t>
            </a:r>
          </a:p>
          <a:p>
            <a:r>
              <a:rPr lang="en-US" sz="1400" dirty="0">
                <a:solidFill>
                  <a:schemeClr val="bg1"/>
                </a:solidFill>
                <a:latin typeface="+mj-lt"/>
              </a:rPr>
              <a:t>Pupil Questionnaires</a:t>
            </a:r>
          </a:p>
          <a:p>
            <a:r>
              <a:rPr lang="en-US" sz="1400" dirty="0">
                <a:solidFill>
                  <a:schemeClr val="bg1"/>
                </a:solidFill>
                <a:latin typeface="+mj-lt"/>
              </a:rPr>
              <a:t>School Council </a:t>
            </a:r>
          </a:p>
          <a:p>
            <a:r>
              <a:rPr lang="en-US" sz="1400" dirty="0">
                <a:solidFill>
                  <a:schemeClr val="bg1"/>
                </a:solidFill>
                <a:latin typeface="+mj-lt"/>
              </a:rPr>
              <a:t>Y6 Opportunity to write to local MP</a:t>
            </a:r>
          </a:p>
          <a:p>
            <a:r>
              <a:rPr lang="en-US" sz="1400" dirty="0">
                <a:solidFill>
                  <a:schemeClr val="bg1"/>
                </a:solidFill>
                <a:latin typeface="+mj-lt"/>
              </a:rPr>
              <a:t>Links to English Curriculum – Persuasive units of work</a:t>
            </a:r>
          </a:p>
          <a:p>
            <a:r>
              <a:rPr lang="en-US" sz="1400" dirty="0">
                <a:solidFill>
                  <a:schemeClr val="bg1"/>
                </a:solidFill>
                <a:latin typeface="+mj-lt"/>
              </a:rPr>
              <a:t>Y6 Visit to Warning Zone to look at Social Responsibilities</a:t>
            </a:r>
          </a:p>
          <a:p>
            <a:r>
              <a:rPr lang="en-US" sz="1400" dirty="0">
                <a:solidFill>
                  <a:schemeClr val="bg1"/>
                </a:solidFill>
                <a:latin typeface="+mj-lt"/>
              </a:rPr>
              <a:t>Visitors to School </a:t>
            </a:r>
          </a:p>
        </p:txBody>
      </p:sp>
      <p:pic>
        <p:nvPicPr>
          <p:cNvPr id="5" name="Picture 4" descr="Logo, company name&#10;&#10;Description automatically generated">
            <a:extLst>
              <a:ext uri="{FF2B5EF4-FFF2-40B4-BE49-F238E27FC236}">
                <a16:creationId xmlns:a16="http://schemas.microsoft.com/office/drawing/2014/main" id="{B0AE691E-8A72-5942-4761-A2039BB9896B}"/>
              </a:ext>
            </a:extLst>
          </p:cNvPr>
          <p:cNvPicPr>
            <a:picLocks noChangeAspect="1"/>
          </p:cNvPicPr>
          <p:nvPr/>
        </p:nvPicPr>
        <p:blipFill>
          <a:blip r:embed="rId2"/>
          <a:stretch>
            <a:fillRect/>
          </a:stretch>
        </p:blipFill>
        <p:spPr>
          <a:xfrm>
            <a:off x="1284514" y="2213466"/>
            <a:ext cx="1438901" cy="1267657"/>
          </a:xfrm>
          <a:prstGeom prst="rect">
            <a:avLst/>
          </a:prstGeom>
        </p:spPr>
      </p:pic>
    </p:spTree>
    <p:extLst>
      <p:ext uri="{BB962C8B-B14F-4D97-AF65-F5344CB8AC3E}">
        <p14:creationId xmlns:p14="http://schemas.microsoft.com/office/powerpoint/2010/main" val="13580159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233369" y="294128"/>
            <a:ext cx="3998859" cy="2127124"/>
          </a:xfrm>
        </p:spPr>
        <p:txBody>
          <a:bodyPr anchor="t">
            <a:normAutofit/>
          </a:bodyPr>
          <a:lstStyle/>
          <a:p>
            <a:pPr algn="ctr"/>
            <a:r>
              <a:rPr lang="en-US" sz="3600" dirty="0">
                <a:solidFill>
                  <a:srgbClr val="002060"/>
                </a:solidFill>
              </a:rPr>
              <a:t>Development of Character</a:t>
            </a: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5036898" y="294128"/>
            <a:ext cx="6642484" cy="6285575"/>
          </a:xfrm>
        </p:spPr>
        <p:txBody>
          <a:bodyPr>
            <a:normAutofit/>
          </a:bodyPr>
          <a:lstStyle/>
          <a:p>
            <a:r>
              <a:rPr lang="en-US" sz="1400" dirty="0" err="1">
                <a:solidFill>
                  <a:schemeClr val="bg1"/>
                </a:solidFill>
                <a:latin typeface="+mj-lt"/>
              </a:rPr>
              <a:t>Colours</a:t>
            </a:r>
            <a:r>
              <a:rPr lang="en-US" sz="1400" dirty="0">
                <a:solidFill>
                  <a:schemeClr val="bg1"/>
                </a:solidFill>
                <a:latin typeface="+mj-lt"/>
              </a:rPr>
              <a:t> Monsters in EYFS</a:t>
            </a:r>
          </a:p>
          <a:p>
            <a:r>
              <a:rPr lang="en-US" sz="1400" dirty="0">
                <a:solidFill>
                  <a:schemeClr val="bg1"/>
                </a:solidFill>
                <a:latin typeface="+mj-lt"/>
              </a:rPr>
              <a:t>Growth Mindset</a:t>
            </a:r>
          </a:p>
          <a:p>
            <a:r>
              <a:rPr lang="en-US" sz="1400" dirty="0">
                <a:solidFill>
                  <a:schemeClr val="bg1"/>
                </a:solidFill>
                <a:latin typeface="+mj-lt"/>
              </a:rPr>
              <a:t>Wider Opportunities</a:t>
            </a:r>
          </a:p>
          <a:p>
            <a:r>
              <a:rPr lang="en-US" sz="1400" dirty="0">
                <a:solidFill>
                  <a:schemeClr val="bg1"/>
                </a:solidFill>
                <a:latin typeface="+mj-lt"/>
              </a:rPr>
              <a:t>Extra Curricular Opportunities including Clubs</a:t>
            </a:r>
          </a:p>
          <a:p>
            <a:r>
              <a:rPr lang="en-US" sz="1400" dirty="0">
                <a:solidFill>
                  <a:schemeClr val="bg1"/>
                </a:solidFill>
                <a:latin typeface="+mj-lt"/>
              </a:rPr>
              <a:t>Sense of belonging and pride of belonging to Ratby Primary School</a:t>
            </a:r>
          </a:p>
        </p:txBody>
      </p:sp>
      <p:pic>
        <p:nvPicPr>
          <p:cNvPr id="4" name="Picture 3" descr="Logo, company name&#10;&#10;Description automatically generated">
            <a:extLst>
              <a:ext uri="{FF2B5EF4-FFF2-40B4-BE49-F238E27FC236}">
                <a16:creationId xmlns:a16="http://schemas.microsoft.com/office/drawing/2014/main" id="{4D3EF05C-66A4-4546-BF51-42C4A8775D7C}"/>
              </a:ext>
            </a:extLst>
          </p:cNvPr>
          <p:cNvPicPr>
            <a:picLocks noChangeAspect="1"/>
          </p:cNvPicPr>
          <p:nvPr/>
        </p:nvPicPr>
        <p:blipFill>
          <a:blip r:embed="rId2"/>
          <a:stretch>
            <a:fillRect/>
          </a:stretch>
        </p:blipFill>
        <p:spPr>
          <a:xfrm>
            <a:off x="1229095" y="2905784"/>
            <a:ext cx="1438901" cy="1267657"/>
          </a:xfrm>
          <a:prstGeom prst="rect">
            <a:avLst/>
          </a:prstGeom>
        </p:spPr>
      </p:pic>
    </p:spTree>
    <p:extLst>
      <p:ext uri="{BB962C8B-B14F-4D97-AF65-F5344CB8AC3E}">
        <p14:creationId xmlns:p14="http://schemas.microsoft.com/office/powerpoint/2010/main" val="8147426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7E79"/>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C38CB7-E562-C004-FEE3-A28A40A2904D}"/>
              </a:ext>
            </a:extLst>
          </p:cNvPr>
          <p:cNvSpPr>
            <a:spLocks noGrp="1"/>
          </p:cNvSpPr>
          <p:nvPr>
            <p:ph type="title"/>
          </p:nvPr>
        </p:nvSpPr>
        <p:spPr>
          <a:xfrm>
            <a:off x="234231" y="470380"/>
            <a:ext cx="4802667" cy="2127124"/>
          </a:xfrm>
        </p:spPr>
        <p:txBody>
          <a:bodyPr anchor="t">
            <a:normAutofit/>
          </a:bodyPr>
          <a:lstStyle/>
          <a:p>
            <a:r>
              <a:rPr lang="en-US" sz="3600" dirty="0">
                <a:solidFill>
                  <a:srgbClr val="002060"/>
                </a:solidFill>
              </a:rPr>
              <a:t>Wider Opportunities</a:t>
            </a:r>
          </a:p>
        </p:txBody>
      </p:sp>
      <p:sp>
        <p:nvSpPr>
          <p:cNvPr id="3" name="Content Placeholder 2">
            <a:extLst>
              <a:ext uri="{FF2B5EF4-FFF2-40B4-BE49-F238E27FC236}">
                <a16:creationId xmlns:a16="http://schemas.microsoft.com/office/drawing/2014/main" id="{C9156842-B4D3-6310-A881-68F35134F44A}"/>
              </a:ext>
            </a:extLst>
          </p:cNvPr>
          <p:cNvSpPr>
            <a:spLocks noGrp="1"/>
          </p:cNvSpPr>
          <p:nvPr>
            <p:ph sz="half" idx="1"/>
          </p:nvPr>
        </p:nvSpPr>
        <p:spPr>
          <a:xfrm>
            <a:off x="5036898" y="470380"/>
            <a:ext cx="6587066" cy="6285575"/>
          </a:xfrm>
        </p:spPr>
        <p:txBody>
          <a:bodyPr>
            <a:normAutofit/>
          </a:bodyPr>
          <a:lstStyle/>
          <a:p>
            <a:r>
              <a:rPr lang="en-US" sz="1400" dirty="0">
                <a:solidFill>
                  <a:schemeClr val="bg1"/>
                </a:solidFill>
                <a:latin typeface="+mj-lt"/>
              </a:rPr>
              <a:t>Educational Visits and Residentials</a:t>
            </a:r>
          </a:p>
          <a:p>
            <a:r>
              <a:rPr lang="en-US" sz="1400" dirty="0">
                <a:solidFill>
                  <a:schemeClr val="bg1"/>
                </a:solidFill>
                <a:latin typeface="+mj-lt"/>
              </a:rPr>
              <a:t>Competitions – Art –Show Racism the Red Card, Y6 Talk the Talk, Autism Art, STEM Challenges,</a:t>
            </a:r>
          </a:p>
          <a:p>
            <a:r>
              <a:rPr lang="en-US" sz="1400" dirty="0">
                <a:solidFill>
                  <a:schemeClr val="bg1"/>
                </a:solidFill>
                <a:latin typeface="+mj-lt"/>
              </a:rPr>
              <a:t>Y5 Young Voices</a:t>
            </a:r>
          </a:p>
          <a:p>
            <a:r>
              <a:rPr lang="en-US" sz="1400" dirty="0">
                <a:solidFill>
                  <a:schemeClr val="bg1"/>
                </a:solidFill>
                <a:latin typeface="+mj-lt"/>
              </a:rPr>
              <a:t>Launch Days</a:t>
            </a:r>
          </a:p>
          <a:p>
            <a:r>
              <a:rPr lang="en-US" sz="1400" dirty="0">
                <a:solidFill>
                  <a:schemeClr val="bg1"/>
                </a:solidFill>
                <a:latin typeface="+mj-lt"/>
              </a:rPr>
              <a:t>Visitors to School</a:t>
            </a:r>
          </a:p>
          <a:p>
            <a:r>
              <a:rPr lang="en-US" sz="1400" dirty="0">
                <a:solidFill>
                  <a:schemeClr val="bg1"/>
                </a:solidFill>
                <a:latin typeface="+mj-lt"/>
              </a:rPr>
              <a:t>Community Events – Scarecrow Event, </a:t>
            </a:r>
          </a:p>
          <a:p>
            <a:r>
              <a:rPr lang="en-US" sz="1400" dirty="0">
                <a:solidFill>
                  <a:schemeClr val="bg1"/>
                </a:solidFill>
                <a:latin typeface="+mj-lt"/>
              </a:rPr>
              <a:t>Extra </a:t>
            </a:r>
            <a:r>
              <a:rPr lang="en-US" sz="1400" dirty="0" err="1">
                <a:solidFill>
                  <a:schemeClr val="bg1"/>
                </a:solidFill>
                <a:latin typeface="+mj-lt"/>
              </a:rPr>
              <a:t>Curriculuar</a:t>
            </a:r>
            <a:r>
              <a:rPr lang="en-US" sz="1400" dirty="0">
                <a:solidFill>
                  <a:schemeClr val="bg1"/>
                </a:solidFill>
                <a:latin typeface="+mj-lt"/>
              </a:rPr>
              <a:t> Opportunities</a:t>
            </a:r>
          </a:p>
          <a:p>
            <a:r>
              <a:rPr lang="en-US" sz="1400" dirty="0">
                <a:solidFill>
                  <a:schemeClr val="bg1"/>
                </a:solidFill>
                <a:latin typeface="+mj-lt"/>
              </a:rPr>
              <a:t>Muddy Buddies</a:t>
            </a:r>
          </a:p>
          <a:p>
            <a:r>
              <a:rPr lang="en-US" sz="1400" dirty="0">
                <a:solidFill>
                  <a:schemeClr val="bg1"/>
                </a:solidFill>
                <a:latin typeface="+mj-lt"/>
              </a:rPr>
              <a:t>Visits to other schools</a:t>
            </a:r>
          </a:p>
          <a:p>
            <a:r>
              <a:rPr lang="en-US" sz="1400" dirty="0">
                <a:solidFill>
                  <a:schemeClr val="bg1"/>
                </a:solidFill>
                <a:latin typeface="+mj-lt"/>
              </a:rPr>
              <a:t>Y5 </a:t>
            </a:r>
            <a:r>
              <a:rPr lang="en-US" sz="1400" dirty="0" err="1">
                <a:solidFill>
                  <a:schemeClr val="bg1"/>
                </a:solidFill>
                <a:latin typeface="+mj-lt"/>
              </a:rPr>
              <a:t>Bikeability</a:t>
            </a:r>
            <a:endParaRPr lang="en-US" sz="1400" dirty="0">
              <a:solidFill>
                <a:schemeClr val="bg1"/>
              </a:solidFill>
              <a:latin typeface="+mj-lt"/>
            </a:endParaRPr>
          </a:p>
          <a:p>
            <a:r>
              <a:rPr lang="en-US" sz="1400" dirty="0">
                <a:solidFill>
                  <a:schemeClr val="bg1"/>
                </a:solidFill>
                <a:latin typeface="+mj-lt"/>
              </a:rPr>
              <a:t>Fund-Raising Events: Parent Staff Association, Children in Need, </a:t>
            </a:r>
            <a:r>
              <a:rPr lang="en-US" sz="1400" dirty="0" err="1">
                <a:solidFill>
                  <a:schemeClr val="bg1"/>
                </a:solidFill>
                <a:latin typeface="+mj-lt"/>
              </a:rPr>
              <a:t>Macmillian</a:t>
            </a:r>
            <a:r>
              <a:rPr lang="en-US" sz="1400" dirty="0">
                <a:solidFill>
                  <a:schemeClr val="bg1"/>
                </a:solidFill>
                <a:latin typeface="+mj-lt"/>
              </a:rPr>
              <a:t> Coffee Morning, Syria &amp; Turkey Earthquake Appeal, Oxfam Unwrapped, </a:t>
            </a:r>
            <a:r>
              <a:rPr lang="en-US" sz="1400" dirty="0" err="1">
                <a:solidFill>
                  <a:schemeClr val="bg1"/>
                </a:solidFill>
                <a:latin typeface="+mj-lt"/>
              </a:rPr>
              <a:t>Ukranian</a:t>
            </a:r>
            <a:r>
              <a:rPr lang="en-US" sz="1400" dirty="0">
                <a:solidFill>
                  <a:schemeClr val="bg1"/>
                </a:solidFill>
                <a:latin typeface="+mj-lt"/>
              </a:rPr>
              <a:t> Day</a:t>
            </a:r>
          </a:p>
          <a:p>
            <a:r>
              <a:rPr lang="en-US" sz="1400" dirty="0">
                <a:solidFill>
                  <a:schemeClr val="bg1"/>
                </a:solidFill>
                <a:latin typeface="+mj-lt"/>
              </a:rPr>
              <a:t>Pupils leading assemblies </a:t>
            </a:r>
            <a:r>
              <a:rPr lang="en-US" sz="1400" dirty="0" err="1">
                <a:solidFill>
                  <a:schemeClr val="bg1"/>
                </a:solidFill>
                <a:latin typeface="+mj-lt"/>
              </a:rPr>
              <a:t>e.g</a:t>
            </a:r>
            <a:r>
              <a:rPr lang="en-US" sz="1400" dirty="0">
                <a:solidFill>
                  <a:schemeClr val="bg1"/>
                </a:solidFill>
                <a:latin typeface="+mj-lt"/>
              </a:rPr>
              <a:t> Remembrance, Christmas Service, Y6 Leavers Assembly</a:t>
            </a:r>
          </a:p>
          <a:p>
            <a:r>
              <a:rPr lang="en-US" sz="1400" dirty="0">
                <a:solidFill>
                  <a:schemeClr val="bg1"/>
                </a:solidFill>
                <a:latin typeface="+mj-lt"/>
              </a:rPr>
              <a:t>Happy Lunchtimes</a:t>
            </a:r>
          </a:p>
          <a:p>
            <a:r>
              <a:rPr lang="en-US" sz="1400" dirty="0">
                <a:solidFill>
                  <a:schemeClr val="bg1"/>
                </a:solidFill>
                <a:latin typeface="+mj-lt"/>
              </a:rPr>
              <a:t>Clubs accessible to all children</a:t>
            </a:r>
          </a:p>
          <a:p>
            <a:r>
              <a:rPr lang="en-US" sz="1400" dirty="0">
                <a:solidFill>
                  <a:schemeClr val="bg1"/>
                </a:solidFill>
                <a:latin typeface="+mj-lt"/>
              </a:rPr>
              <a:t>Sporting Competitions</a:t>
            </a:r>
          </a:p>
          <a:p>
            <a:r>
              <a:rPr lang="en-US" sz="1400" dirty="0">
                <a:solidFill>
                  <a:schemeClr val="bg1"/>
                </a:solidFill>
                <a:latin typeface="+mj-lt"/>
              </a:rPr>
              <a:t>SEND Provision – Bubble Run, New Age </a:t>
            </a:r>
            <a:r>
              <a:rPr lang="en-US" sz="1400" dirty="0" err="1">
                <a:solidFill>
                  <a:schemeClr val="bg1"/>
                </a:solidFill>
                <a:latin typeface="+mj-lt"/>
              </a:rPr>
              <a:t>Kurling</a:t>
            </a:r>
            <a:r>
              <a:rPr lang="en-US" sz="1400" dirty="0">
                <a:solidFill>
                  <a:schemeClr val="bg1"/>
                </a:solidFill>
                <a:latin typeface="+mj-lt"/>
              </a:rPr>
              <a:t>,</a:t>
            </a:r>
          </a:p>
        </p:txBody>
      </p:sp>
      <p:pic>
        <p:nvPicPr>
          <p:cNvPr id="4" name="Picture 3" descr="Logo, company name&#10;&#10;Description automatically generated">
            <a:extLst>
              <a:ext uri="{FF2B5EF4-FFF2-40B4-BE49-F238E27FC236}">
                <a16:creationId xmlns:a16="http://schemas.microsoft.com/office/drawing/2014/main" id="{806E6C63-2991-823F-5BE1-2B98332F2FA2}"/>
              </a:ext>
            </a:extLst>
          </p:cNvPr>
          <p:cNvPicPr>
            <a:picLocks noChangeAspect="1"/>
          </p:cNvPicPr>
          <p:nvPr/>
        </p:nvPicPr>
        <p:blipFill>
          <a:blip r:embed="rId2"/>
          <a:stretch>
            <a:fillRect/>
          </a:stretch>
        </p:blipFill>
        <p:spPr>
          <a:xfrm>
            <a:off x="1201387" y="2795171"/>
            <a:ext cx="1438901" cy="1267657"/>
          </a:xfrm>
          <a:prstGeom prst="rect">
            <a:avLst/>
          </a:prstGeom>
        </p:spPr>
      </p:pic>
    </p:spTree>
    <p:extLst>
      <p:ext uri="{BB962C8B-B14F-4D97-AF65-F5344CB8AC3E}">
        <p14:creationId xmlns:p14="http://schemas.microsoft.com/office/powerpoint/2010/main" val="139029087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F6528C7F7877448A539C831F4B79C0" ma:contentTypeVersion="" ma:contentTypeDescription="Create a new document." ma:contentTypeScope="" ma:versionID="5305b9542e996a60765a553a4fd1d97d">
  <xsd:schema xmlns:xsd="http://www.w3.org/2001/XMLSchema" xmlns:xs="http://www.w3.org/2001/XMLSchema" xmlns:p="http://schemas.microsoft.com/office/2006/metadata/properties" xmlns:ns2="9cc22b87-2346-4de0-b904-6e681334ced1" xmlns:ns3="afe5f8f0-9195-46be-8f24-21b22b3c470e" targetNamespace="http://schemas.microsoft.com/office/2006/metadata/properties" ma:root="true" ma:fieldsID="db89fdcf5374aff6c054055f8f22f42b" ns2:_="" ns3:_="">
    <xsd:import namespace="9cc22b87-2346-4de0-b904-6e681334ced1"/>
    <xsd:import namespace="afe5f8f0-9195-46be-8f24-21b22b3c47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EC5F487-B2F6-4545-B4A0-47AA73001963}" ma:internalName="TaxCatchAll" ma:showField="CatchAllData" ma:web="{c0c707bd-714a-4eeb-9b1f-d79f8cecd0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e5f8f0-9195-46be-8f24-21b22b3c47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e5f8f0-9195-46be-8f24-21b22b3c470e">
      <Terms xmlns="http://schemas.microsoft.com/office/infopath/2007/PartnerControls"/>
    </lcf76f155ced4ddcb4097134ff3c332f>
    <TaxCatchAll xmlns="9cc22b87-2346-4de0-b904-6e681334ced1"/>
  </documentManagement>
</p:properties>
</file>

<file path=customXml/itemProps1.xml><?xml version="1.0" encoding="utf-8"?>
<ds:datastoreItem xmlns:ds="http://schemas.openxmlformats.org/officeDocument/2006/customXml" ds:itemID="{EEDA168F-1998-4B3B-9375-1B6BD8EA9BEE}">
  <ds:schemaRefs>
    <ds:schemaRef ds:uri="http://schemas.microsoft.com/sharepoint/v3/contenttype/forms"/>
  </ds:schemaRefs>
</ds:datastoreItem>
</file>

<file path=customXml/itemProps2.xml><?xml version="1.0" encoding="utf-8"?>
<ds:datastoreItem xmlns:ds="http://schemas.openxmlformats.org/officeDocument/2006/customXml" ds:itemID="{E08AAF6D-00FD-4DE8-8C0A-7E6D3A1874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22b87-2346-4de0-b904-6e681334ced1"/>
    <ds:schemaRef ds:uri="afe5f8f0-9195-46be-8f24-21b22b3c4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9AA67F-7CA1-4CAD-AEE0-4FCAE20A86A6}">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afe5f8f0-9195-46be-8f24-21b22b3c470e"/>
    <ds:schemaRef ds:uri="9cc22b87-2346-4de0-b904-6e681334ced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310</TotalTime>
  <Words>1510</Words>
  <Application>Microsoft Office PowerPoint</Application>
  <PresentationFormat>Widescreen</PresentationFormat>
  <Paragraphs>251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RSHE: Sex and Relationship Education</vt:lpstr>
      <vt:lpstr>RSHE: Physical and Mental Well-Being </vt:lpstr>
      <vt:lpstr>Citizenship</vt:lpstr>
      <vt:lpstr>Development of Character</vt:lpstr>
      <vt:lpstr>Wider Opportunities</vt:lpstr>
      <vt:lpstr>SMSC</vt:lpstr>
      <vt:lpstr>SMSC</vt:lpstr>
      <vt:lpstr>British Values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Jones</dc:creator>
  <cp:lastModifiedBy>Nicola Clarke</cp:lastModifiedBy>
  <cp:revision>12</cp:revision>
  <dcterms:created xsi:type="dcterms:W3CDTF">2023-03-23T09:46:20Z</dcterms:created>
  <dcterms:modified xsi:type="dcterms:W3CDTF">2026-01-19T18:36:45Z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0x0101009AF6528C7F7877448A539C831F4B79C0</vt:lpwstr>
  </property>
</Properties>
</file>